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76" r:id="rId4"/>
    <p:sldId id="258" r:id="rId5"/>
    <p:sldId id="259" r:id="rId6"/>
    <p:sldId id="278" r:id="rId7"/>
    <p:sldId id="303" r:id="rId8"/>
    <p:sldId id="268" r:id="rId9"/>
    <p:sldId id="270" r:id="rId10"/>
    <p:sldId id="304" r:id="rId11"/>
    <p:sldId id="261" r:id="rId12"/>
    <p:sldId id="302" r:id="rId13"/>
    <p:sldId id="306" r:id="rId14"/>
    <p:sldId id="279" r:id="rId15"/>
    <p:sldId id="285" r:id="rId16"/>
    <p:sldId id="281" r:id="rId17"/>
    <p:sldId id="298" r:id="rId18"/>
    <p:sldId id="286" r:id="rId19"/>
    <p:sldId id="287" r:id="rId20"/>
    <p:sldId id="282" r:id="rId21"/>
    <p:sldId id="290" r:id="rId22"/>
    <p:sldId id="289" r:id="rId23"/>
    <p:sldId id="305" r:id="rId24"/>
    <p:sldId id="307" r:id="rId25"/>
    <p:sldId id="291" r:id="rId26"/>
    <p:sldId id="280" r:id="rId27"/>
    <p:sldId id="308" r:id="rId28"/>
    <p:sldId id="311" r:id="rId29"/>
    <p:sldId id="260" r:id="rId30"/>
    <p:sldId id="310" r:id="rId31"/>
    <p:sldId id="275" r:id="rId32"/>
    <p:sldId id="317" r:id="rId33"/>
    <p:sldId id="357" r:id="rId34"/>
    <p:sldId id="318" r:id="rId35"/>
    <p:sldId id="342" r:id="rId36"/>
    <p:sldId id="322" r:id="rId37"/>
    <p:sldId id="320" r:id="rId38"/>
    <p:sldId id="323" r:id="rId39"/>
    <p:sldId id="343" r:id="rId40"/>
    <p:sldId id="327" r:id="rId41"/>
    <p:sldId id="328" r:id="rId42"/>
    <p:sldId id="331" r:id="rId43"/>
    <p:sldId id="334" r:id="rId44"/>
    <p:sldId id="332" r:id="rId45"/>
    <p:sldId id="344" r:id="rId46"/>
    <p:sldId id="347" r:id="rId47"/>
    <p:sldId id="358" r:id="rId48"/>
    <p:sldId id="348" r:id="rId49"/>
    <p:sldId id="336" r:id="rId50"/>
    <p:sldId id="349" r:id="rId51"/>
    <p:sldId id="359" r:id="rId52"/>
    <p:sldId id="350" r:id="rId53"/>
    <p:sldId id="351" r:id="rId54"/>
    <p:sldId id="352" r:id="rId55"/>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9" d="100"/>
          <a:sy n="79" d="100"/>
        </p:scale>
        <p:origin x="16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B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BE"/>
          </a:p>
        </p:txBody>
      </p:sp>
      <p:sp>
        <p:nvSpPr>
          <p:cNvPr id="4" name="Date Placeholder 3"/>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90637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92472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50978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29767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B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66901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Date Placeholder 4"/>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57295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B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7" name="Date Placeholder 6"/>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91116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Date Placeholder 2"/>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8091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82829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B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1115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B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08727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B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3/31/2017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381288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http://www.fas.harvard.edu/~scidemos/OscillationsWaves/RippleTank/RippleTank004.jpg" TargetMode="External"/><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sciences.univ-nantes.fr/sites/genevieve_tulloue/Ondes/cuve_ondes/diffraction.php" TargetMode="Externa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hyperlink" Target="https://youtu.be/VPP6hCyiRx0"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hyperlink" Target="http://www.educaplus.org/game/efecto-doppler" TargetMode="Externa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hyperlink" Target="http://www.learnerstv.com/animation/animation.php?ani=189&amp;cat=physics"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hyperlink" Target="http://www.walter-fendt.de/html5/phes/dopplereffect_es.htm"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CH" dirty="0" smtClean="0"/>
              <a:t>ONDAS ELECTROMAGNÉTICAS</a:t>
            </a:r>
            <a:endParaRPr lang="fr-BE" dirty="0"/>
          </a:p>
        </p:txBody>
      </p:sp>
      <p:sp>
        <p:nvSpPr>
          <p:cNvPr id="3" name="Subtitle 2"/>
          <p:cNvSpPr>
            <a:spLocks noGrp="1"/>
          </p:cNvSpPr>
          <p:nvPr>
            <p:ph type="subTitle" idx="1"/>
          </p:nvPr>
        </p:nvSpPr>
        <p:spPr/>
        <p:txBody>
          <a:bodyPr/>
          <a:lstStyle/>
          <a:p>
            <a:r>
              <a:rPr lang="de-CH" dirty="0" smtClean="0"/>
              <a:t>S7</a:t>
            </a:r>
          </a:p>
          <a:p>
            <a:r>
              <a:rPr lang="de-CH" dirty="0" err="1" smtClean="0"/>
              <a:t>Curso</a:t>
            </a:r>
            <a:r>
              <a:rPr lang="de-CH" dirty="0" smtClean="0"/>
              <a:t> 2016-17</a:t>
            </a:r>
            <a:endParaRPr lang="fr-BE" dirty="0"/>
          </a:p>
        </p:txBody>
      </p:sp>
    </p:spTree>
    <p:extLst>
      <p:ext uri="{BB962C8B-B14F-4D97-AF65-F5344CB8AC3E}">
        <p14:creationId xmlns:p14="http://schemas.microsoft.com/office/powerpoint/2010/main" val="21746254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Reflexión</a:t>
            </a:r>
            <a:r>
              <a:rPr lang="de-CH" dirty="0" smtClean="0"/>
              <a:t> </a:t>
            </a:r>
            <a:r>
              <a:rPr lang="de-CH" dirty="0" err="1" smtClean="0"/>
              <a:t>interna</a:t>
            </a:r>
            <a:r>
              <a:rPr lang="de-CH" dirty="0" smtClean="0"/>
              <a:t> total</a:t>
            </a:r>
            <a:endParaRPr lang="fr-BE" dirty="0"/>
          </a:p>
        </p:txBody>
      </p:sp>
      <p:sp>
        <p:nvSpPr>
          <p:cNvPr id="3" name="TextBox 2"/>
          <p:cNvSpPr txBox="1"/>
          <p:nvPr/>
        </p:nvSpPr>
        <p:spPr>
          <a:xfrm>
            <a:off x="1122946" y="4154905"/>
            <a:ext cx="5935579" cy="2215991"/>
          </a:xfrm>
          <a:prstGeom prst="rect">
            <a:avLst/>
          </a:prstGeom>
          <a:noFill/>
        </p:spPr>
        <p:txBody>
          <a:bodyPr wrap="square" rtlCol="0">
            <a:spAutoFit/>
          </a:bodyPr>
          <a:lstStyle/>
          <a:p>
            <a:endParaRPr lang="de-CH" dirty="0"/>
          </a:p>
          <a:p>
            <a:r>
              <a:rPr lang="de-CH" sz="2000" dirty="0" err="1" smtClean="0"/>
              <a:t>El</a:t>
            </a:r>
            <a:r>
              <a:rPr lang="de-CH" sz="2000" dirty="0" smtClean="0"/>
              <a:t> </a:t>
            </a:r>
            <a:r>
              <a:rPr lang="de-CH" sz="2000" dirty="0" err="1" smtClean="0"/>
              <a:t>ángulo</a:t>
            </a:r>
            <a:r>
              <a:rPr lang="de-CH" sz="2000" dirty="0" smtClean="0"/>
              <a:t> </a:t>
            </a:r>
            <a:r>
              <a:rPr lang="de-CH" sz="2000" dirty="0" err="1" smtClean="0"/>
              <a:t>crítico</a:t>
            </a:r>
            <a:r>
              <a:rPr lang="de-CH" sz="2000" dirty="0" smtClean="0"/>
              <a:t> de </a:t>
            </a:r>
            <a:r>
              <a:rPr lang="de-CH" sz="2000" dirty="0" err="1" smtClean="0"/>
              <a:t>incidencia</a:t>
            </a:r>
            <a:r>
              <a:rPr lang="de-CH" sz="2000" dirty="0" smtClean="0"/>
              <a:t> es </a:t>
            </a:r>
            <a:r>
              <a:rPr lang="de-CH" sz="2000" dirty="0" err="1" smtClean="0"/>
              <a:t>aquel</a:t>
            </a:r>
            <a:r>
              <a:rPr lang="de-CH" sz="2000" dirty="0" smtClean="0"/>
              <a:t> </a:t>
            </a:r>
            <a:r>
              <a:rPr lang="de-CH" sz="2000" dirty="0" err="1" smtClean="0"/>
              <a:t>para</a:t>
            </a:r>
            <a:r>
              <a:rPr lang="de-CH" sz="2000" dirty="0"/>
              <a:t> </a:t>
            </a:r>
            <a:r>
              <a:rPr lang="de-CH" sz="2000" dirty="0" err="1" smtClean="0"/>
              <a:t>el</a:t>
            </a:r>
            <a:r>
              <a:rPr lang="de-CH" sz="2000" dirty="0" smtClean="0"/>
              <a:t> </a:t>
            </a:r>
            <a:r>
              <a:rPr lang="de-CH" sz="2000" dirty="0" err="1" smtClean="0"/>
              <a:t>que</a:t>
            </a:r>
            <a:r>
              <a:rPr lang="de-CH" sz="2000" dirty="0" smtClean="0"/>
              <a:t> </a:t>
            </a:r>
            <a:r>
              <a:rPr lang="de-CH" sz="2000" dirty="0" err="1" smtClean="0"/>
              <a:t>el</a:t>
            </a:r>
            <a:r>
              <a:rPr lang="de-CH" sz="2000" dirty="0" smtClean="0"/>
              <a:t> </a:t>
            </a:r>
            <a:r>
              <a:rPr lang="de-CH" sz="2000" dirty="0" err="1" smtClean="0"/>
              <a:t>ángulo</a:t>
            </a:r>
            <a:r>
              <a:rPr lang="de-CH" sz="2000" dirty="0" smtClean="0"/>
              <a:t> de </a:t>
            </a:r>
            <a:r>
              <a:rPr lang="de-CH" sz="2000" dirty="0" err="1" smtClean="0"/>
              <a:t>refracción</a:t>
            </a:r>
            <a:r>
              <a:rPr lang="de-CH" sz="2000" dirty="0" smtClean="0"/>
              <a:t> es de 90 °</a:t>
            </a:r>
          </a:p>
          <a:p>
            <a:endParaRPr lang="de-CH" sz="2000" dirty="0"/>
          </a:p>
          <a:p>
            <a:r>
              <a:rPr lang="de-CH" sz="2000" dirty="0" smtClean="0"/>
              <a:t>Para </a:t>
            </a:r>
            <a:r>
              <a:rPr lang="de-CH" sz="2000" dirty="0" err="1" smtClean="0"/>
              <a:t>ángulos</a:t>
            </a:r>
            <a:r>
              <a:rPr lang="de-CH" sz="2000" dirty="0" smtClean="0"/>
              <a:t> </a:t>
            </a:r>
            <a:r>
              <a:rPr lang="de-CH" sz="2000" dirty="0" err="1" smtClean="0"/>
              <a:t>mayores</a:t>
            </a:r>
            <a:r>
              <a:rPr lang="de-CH" sz="2000" dirty="0" smtClean="0"/>
              <a:t> </a:t>
            </a:r>
            <a:r>
              <a:rPr lang="de-CH" sz="2000" dirty="0" err="1" smtClean="0"/>
              <a:t>que</a:t>
            </a:r>
            <a:r>
              <a:rPr lang="de-CH" sz="2000" dirty="0" smtClean="0"/>
              <a:t> </a:t>
            </a:r>
            <a:r>
              <a:rPr lang="de-CH" sz="2000" dirty="0" err="1" smtClean="0"/>
              <a:t>el</a:t>
            </a:r>
            <a:r>
              <a:rPr lang="de-CH" sz="2000" dirty="0" smtClean="0"/>
              <a:t> </a:t>
            </a:r>
            <a:r>
              <a:rPr lang="de-CH" sz="2000" dirty="0" err="1" smtClean="0"/>
              <a:t>ángulo</a:t>
            </a:r>
            <a:r>
              <a:rPr lang="de-CH" sz="2000" dirty="0" smtClean="0"/>
              <a:t> </a:t>
            </a:r>
            <a:r>
              <a:rPr lang="de-CH" sz="2000" dirty="0" err="1" smtClean="0"/>
              <a:t>crítico</a:t>
            </a:r>
            <a:r>
              <a:rPr lang="de-CH" sz="2000" dirty="0" smtClean="0"/>
              <a:t>, </a:t>
            </a:r>
            <a:r>
              <a:rPr lang="de-CH" sz="2000" dirty="0" err="1" smtClean="0"/>
              <a:t>no</a:t>
            </a:r>
            <a:r>
              <a:rPr lang="de-CH" sz="2000" dirty="0" smtClean="0"/>
              <a:t> </a:t>
            </a:r>
            <a:r>
              <a:rPr lang="de-CH" sz="2000" dirty="0" err="1" smtClean="0"/>
              <a:t>hay</a:t>
            </a:r>
            <a:r>
              <a:rPr lang="de-CH" sz="2000" dirty="0" smtClean="0"/>
              <a:t> </a:t>
            </a:r>
            <a:r>
              <a:rPr lang="de-CH" sz="2000" dirty="0" err="1" smtClean="0"/>
              <a:t>refracción</a:t>
            </a:r>
            <a:r>
              <a:rPr lang="de-CH" sz="2000" dirty="0" smtClean="0"/>
              <a:t>, </a:t>
            </a:r>
            <a:r>
              <a:rPr lang="de-CH" sz="2000" dirty="0" err="1" smtClean="0"/>
              <a:t>toda</a:t>
            </a:r>
            <a:r>
              <a:rPr lang="de-CH" sz="2000" dirty="0" smtClean="0"/>
              <a:t> la </a:t>
            </a:r>
            <a:r>
              <a:rPr lang="de-CH" sz="2000" dirty="0" err="1" smtClean="0"/>
              <a:t>luz</a:t>
            </a:r>
            <a:r>
              <a:rPr lang="de-CH" sz="2000" dirty="0" smtClean="0"/>
              <a:t> </a:t>
            </a:r>
            <a:r>
              <a:rPr lang="de-CH" sz="2000" dirty="0" err="1" smtClean="0"/>
              <a:t>incidente</a:t>
            </a:r>
            <a:r>
              <a:rPr lang="de-CH" sz="2000" dirty="0" smtClean="0"/>
              <a:t> se </a:t>
            </a:r>
            <a:r>
              <a:rPr lang="de-CH" sz="2000" dirty="0" err="1" smtClean="0"/>
              <a:t>refleja</a:t>
            </a:r>
            <a:r>
              <a:rPr lang="de-CH" sz="2000" dirty="0" smtClean="0"/>
              <a:t>. Es la </a:t>
            </a:r>
            <a:r>
              <a:rPr lang="de-CH" sz="2000" b="1" dirty="0" err="1" smtClean="0"/>
              <a:t>Reflexión</a:t>
            </a:r>
            <a:r>
              <a:rPr lang="de-CH" sz="2000" b="1" dirty="0" smtClean="0"/>
              <a:t> total </a:t>
            </a:r>
            <a:r>
              <a:rPr lang="de-CH" sz="2000" b="1" dirty="0" err="1" smtClean="0"/>
              <a:t>interna</a:t>
            </a:r>
            <a:r>
              <a:rPr lang="de-CH" sz="2000" b="1" dirty="0" smtClean="0"/>
              <a:t>.</a:t>
            </a:r>
            <a:endParaRPr lang="fr-BE" sz="2000" b="1" dirty="0"/>
          </a:p>
        </p:txBody>
      </p:sp>
      <p:pic>
        <p:nvPicPr>
          <p:cNvPr id="4" name="Picture 3"/>
          <p:cNvPicPr>
            <a:picLocks noChangeAspect="1"/>
          </p:cNvPicPr>
          <p:nvPr/>
        </p:nvPicPr>
        <p:blipFill>
          <a:blip r:embed="rId2"/>
          <a:stretch>
            <a:fillRect/>
          </a:stretch>
        </p:blipFill>
        <p:spPr>
          <a:xfrm>
            <a:off x="5674840" y="1977645"/>
            <a:ext cx="6219414" cy="1884671"/>
          </a:xfrm>
          <a:prstGeom prst="rect">
            <a:avLst/>
          </a:prstGeom>
        </p:spPr>
      </p:pic>
    </p:spTree>
    <p:extLst>
      <p:ext uri="{BB962C8B-B14F-4D97-AF65-F5344CB8AC3E}">
        <p14:creationId xmlns:p14="http://schemas.microsoft.com/office/powerpoint/2010/main" val="22241462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REFLEXIÓN</a:t>
            </a:r>
            <a:endParaRPr lang="fr-BE" dirty="0"/>
          </a:p>
        </p:txBody>
      </p:sp>
      <p:sp>
        <p:nvSpPr>
          <p:cNvPr id="3" name="TextBox 2"/>
          <p:cNvSpPr txBox="1"/>
          <p:nvPr/>
        </p:nvSpPr>
        <p:spPr>
          <a:xfrm>
            <a:off x="838200" y="1484950"/>
            <a:ext cx="2790825" cy="5078313"/>
          </a:xfrm>
          <a:prstGeom prst="rect">
            <a:avLst/>
          </a:prstGeom>
          <a:noFill/>
        </p:spPr>
        <p:txBody>
          <a:bodyPr wrap="square" rtlCol="0">
            <a:spAutoFit/>
          </a:bodyPr>
          <a:lstStyle/>
          <a:p>
            <a:r>
              <a:rPr lang="de-CH" dirty="0" err="1" smtClean="0">
                <a:solidFill>
                  <a:srgbClr val="FF0000"/>
                </a:solidFill>
              </a:rPr>
              <a:t>Por</a:t>
            </a:r>
            <a:r>
              <a:rPr lang="de-CH" dirty="0" smtClean="0">
                <a:solidFill>
                  <a:srgbClr val="FF0000"/>
                </a:solidFill>
              </a:rPr>
              <a:t> </a:t>
            </a:r>
            <a:r>
              <a:rPr lang="de-CH" dirty="0" err="1" smtClean="0">
                <a:solidFill>
                  <a:srgbClr val="FF0000"/>
                </a:solidFill>
              </a:rPr>
              <a:t>qué</a:t>
            </a:r>
            <a:r>
              <a:rPr lang="de-CH" dirty="0" smtClean="0">
                <a:solidFill>
                  <a:srgbClr val="FF0000"/>
                </a:solidFill>
              </a:rPr>
              <a:t> </a:t>
            </a:r>
            <a:r>
              <a:rPr lang="de-CH" dirty="0" err="1" smtClean="0">
                <a:solidFill>
                  <a:srgbClr val="FF0000"/>
                </a:solidFill>
              </a:rPr>
              <a:t>vemos</a:t>
            </a:r>
            <a:r>
              <a:rPr lang="de-CH" dirty="0" smtClean="0">
                <a:solidFill>
                  <a:srgbClr val="FF0000"/>
                </a:solidFill>
              </a:rPr>
              <a:t> los </a:t>
            </a:r>
            <a:r>
              <a:rPr lang="de-CH" dirty="0" err="1" smtClean="0">
                <a:solidFill>
                  <a:srgbClr val="FF0000"/>
                </a:solidFill>
              </a:rPr>
              <a:t>objetos</a:t>
            </a:r>
            <a:r>
              <a:rPr lang="de-CH" dirty="0" smtClean="0">
                <a:solidFill>
                  <a:srgbClr val="FF0000"/>
                </a:solidFill>
              </a:rPr>
              <a:t>?</a:t>
            </a:r>
          </a:p>
          <a:p>
            <a:endParaRPr lang="de-CH" dirty="0"/>
          </a:p>
          <a:p>
            <a:r>
              <a:rPr lang="de-CH" dirty="0" smtClean="0"/>
              <a:t>Los </a:t>
            </a:r>
            <a:r>
              <a:rPr lang="de-CH" dirty="0" err="1" smtClean="0"/>
              <a:t>objetos</a:t>
            </a:r>
            <a:r>
              <a:rPr lang="de-CH" dirty="0" smtClean="0"/>
              <a:t> </a:t>
            </a:r>
            <a:r>
              <a:rPr lang="de-CH" dirty="0" err="1" smtClean="0"/>
              <a:t>luminosos</a:t>
            </a:r>
            <a:r>
              <a:rPr lang="de-CH" dirty="0" smtClean="0"/>
              <a:t> </a:t>
            </a:r>
            <a:r>
              <a:rPr lang="de-CH" dirty="0" err="1" smtClean="0"/>
              <a:t>por</a:t>
            </a:r>
            <a:r>
              <a:rPr lang="de-CH" dirty="0" smtClean="0"/>
              <a:t> la </a:t>
            </a:r>
            <a:r>
              <a:rPr lang="de-CH" dirty="0" err="1" smtClean="0"/>
              <a:t>luz</a:t>
            </a:r>
            <a:r>
              <a:rPr lang="de-CH" dirty="0" smtClean="0"/>
              <a:t> </a:t>
            </a:r>
            <a:r>
              <a:rPr lang="de-CH" dirty="0" err="1" smtClean="0"/>
              <a:t>que</a:t>
            </a:r>
            <a:r>
              <a:rPr lang="de-CH" dirty="0" smtClean="0"/>
              <a:t> </a:t>
            </a:r>
            <a:r>
              <a:rPr lang="de-CH" dirty="0" err="1" smtClean="0"/>
              <a:t>emiten</a:t>
            </a:r>
            <a:endParaRPr lang="de-CH" dirty="0" smtClean="0"/>
          </a:p>
          <a:p>
            <a:endParaRPr lang="de-CH" dirty="0" smtClean="0"/>
          </a:p>
          <a:p>
            <a:endParaRPr lang="de-CH" dirty="0"/>
          </a:p>
          <a:p>
            <a:endParaRPr lang="de-CH" dirty="0" smtClean="0"/>
          </a:p>
          <a:p>
            <a:endParaRPr lang="de-CH" dirty="0"/>
          </a:p>
          <a:p>
            <a:endParaRPr lang="de-CH" dirty="0"/>
          </a:p>
          <a:p>
            <a:r>
              <a:rPr lang="de-CH" dirty="0" smtClean="0"/>
              <a:t>Los </a:t>
            </a:r>
            <a:r>
              <a:rPr lang="de-CH" dirty="0" err="1" smtClean="0"/>
              <a:t>demás</a:t>
            </a:r>
            <a:r>
              <a:rPr lang="de-CH" dirty="0" smtClean="0"/>
              <a:t> </a:t>
            </a:r>
            <a:r>
              <a:rPr lang="de-CH" dirty="0" err="1" smtClean="0"/>
              <a:t>por</a:t>
            </a:r>
            <a:r>
              <a:rPr lang="de-CH" dirty="0" smtClean="0"/>
              <a:t> la </a:t>
            </a:r>
            <a:r>
              <a:rPr lang="de-CH" dirty="0" err="1" smtClean="0"/>
              <a:t>luz</a:t>
            </a:r>
            <a:r>
              <a:rPr lang="de-CH" dirty="0" smtClean="0"/>
              <a:t> </a:t>
            </a:r>
            <a:r>
              <a:rPr lang="de-CH" dirty="0" err="1" smtClean="0"/>
              <a:t>que</a:t>
            </a:r>
            <a:r>
              <a:rPr lang="de-CH" dirty="0" smtClean="0"/>
              <a:t> </a:t>
            </a:r>
            <a:r>
              <a:rPr lang="de-CH" dirty="0" err="1" smtClean="0"/>
              <a:t>reflejan</a:t>
            </a:r>
            <a:endParaRPr lang="de-CH" dirty="0" smtClean="0"/>
          </a:p>
          <a:p>
            <a:endParaRPr lang="de-CH" dirty="0"/>
          </a:p>
          <a:p>
            <a:endParaRPr lang="de-CH" dirty="0" smtClean="0"/>
          </a:p>
          <a:p>
            <a:endParaRPr lang="de-CH" dirty="0"/>
          </a:p>
          <a:p>
            <a:endParaRPr lang="de-CH" dirty="0" smtClean="0"/>
          </a:p>
          <a:p>
            <a:endParaRPr lang="de-CH" dirty="0"/>
          </a:p>
          <a:p>
            <a:endParaRPr lang="de-CH" dirty="0" smtClean="0"/>
          </a:p>
          <a:p>
            <a:endParaRPr lang="fr-BE" dirty="0"/>
          </a:p>
        </p:txBody>
      </p:sp>
      <p:pic>
        <p:nvPicPr>
          <p:cNvPr id="6" name="Picture 5"/>
          <p:cNvPicPr>
            <a:picLocks noChangeAspect="1"/>
          </p:cNvPicPr>
          <p:nvPr/>
        </p:nvPicPr>
        <p:blipFill>
          <a:blip r:embed="rId2"/>
          <a:stretch>
            <a:fillRect/>
          </a:stretch>
        </p:blipFill>
        <p:spPr>
          <a:xfrm>
            <a:off x="6329647" y="788381"/>
            <a:ext cx="2724150" cy="1466850"/>
          </a:xfrm>
          <a:prstGeom prst="rect">
            <a:avLst/>
          </a:prstGeom>
        </p:spPr>
      </p:pic>
      <p:sp>
        <p:nvSpPr>
          <p:cNvPr id="7" name="TextBox 6"/>
          <p:cNvSpPr txBox="1"/>
          <p:nvPr/>
        </p:nvSpPr>
        <p:spPr>
          <a:xfrm>
            <a:off x="6488493" y="171450"/>
            <a:ext cx="2831592" cy="646331"/>
          </a:xfrm>
          <a:prstGeom prst="rect">
            <a:avLst/>
          </a:prstGeom>
          <a:noFill/>
        </p:spPr>
        <p:txBody>
          <a:bodyPr wrap="square" rtlCol="0">
            <a:spAutoFit/>
          </a:bodyPr>
          <a:lstStyle/>
          <a:p>
            <a:r>
              <a:rPr lang="de-CH" dirty="0" err="1" smtClean="0">
                <a:solidFill>
                  <a:srgbClr val="FF0000"/>
                </a:solidFill>
              </a:rPr>
              <a:t>Reflexión</a:t>
            </a:r>
            <a:r>
              <a:rPr lang="de-CH" dirty="0" smtClean="0">
                <a:solidFill>
                  <a:srgbClr val="FF0000"/>
                </a:solidFill>
              </a:rPr>
              <a:t> </a:t>
            </a:r>
            <a:r>
              <a:rPr lang="de-CH" dirty="0" err="1" smtClean="0">
                <a:solidFill>
                  <a:srgbClr val="FF0000"/>
                </a:solidFill>
              </a:rPr>
              <a:t>irregular</a:t>
            </a:r>
            <a:r>
              <a:rPr lang="de-CH" dirty="0" smtClean="0">
                <a:solidFill>
                  <a:srgbClr val="FF0000"/>
                </a:solidFill>
              </a:rPr>
              <a:t> o </a:t>
            </a:r>
            <a:r>
              <a:rPr lang="de-CH" dirty="0" err="1" smtClean="0">
                <a:solidFill>
                  <a:srgbClr val="FF0000"/>
                </a:solidFill>
              </a:rPr>
              <a:t>difusa</a:t>
            </a:r>
            <a:endParaRPr lang="fr-BE" dirty="0">
              <a:solidFill>
                <a:srgbClr val="FF0000"/>
              </a:solidFill>
            </a:endParaRPr>
          </a:p>
        </p:txBody>
      </p:sp>
      <p:pic>
        <p:nvPicPr>
          <p:cNvPr id="8" name="Picture 7"/>
          <p:cNvPicPr>
            <a:picLocks noChangeAspect="1"/>
          </p:cNvPicPr>
          <p:nvPr/>
        </p:nvPicPr>
        <p:blipFill>
          <a:blip r:embed="rId3"/>
          <a:stretch>
            <a:fillRect/>
          </a:stretch>
        </p:blipFill>
        <p:spPr>
          <a:xfrm>
            <a:off x="9401620" y="907216"/>
            <a:ext cx="2453450" cy="1340683"/>
          </a:xfrm>
          <a:prstGeom prst="rect">
            <a:avLst/>
          </a:prstGeom>
        </p:spPr>
      </p:pic>
      <p:sp>
        <p:nvSpPr>
          <p:cNvPr id="10" name="TextBox 9"/>
          <p:cNvSpPr txBox="1"/>
          <p:nvPr/>
        </p:nvSpPr>
        <p:spPr>
          <a:xfrm>
            <a:off x="9320085" y="171450"/>
            <a:ext cx="2462339" cy="369332"/>
          </a:xfrm>
          <a:prstGeom prst="rect">
            <a:avLst/>
          </a:prstGeom>
          <a:noFill/>
        </p:spPr>
        <p:txBody>
          <a:bodyPr wrap="square" rtlCol="0">
            <a:spAutoFit/>
          </a:bodyPr>
          <a:lstStyle/>
          <a:p>
            <a:r>
              <a:rPr lang="de-CH" dirty="0" err="1" smtClean="0">
                <a:solidFill>
                  <a:srgbClr val="FF0000"/>
                </a:solidFill>
              </a:rPr>
              <a:t>Reflexión</a:t>
            </a:r>
            <a:r>
              <a:rPr lang="de-CH" dirty="0" smtClean="0">
                <a:solidFill>
                  <a:srgbClr val="FF0000"/>
                </a:solidFill>
              </a:rPr>
              <a:t> </a:t>
            </a:r>
            <a:r>
              <a:rPr lang="de-CH" dirty="0" err="1" smtClean="0">
                <a:solidFill>
                  <a:srgbClr val="FF0000"/>
                </a:solidFill>
              </a:rPr>
              <a:t>especular</a:t>
            </a:r>
            <a:endParaRPr lang="fr-BE" dirty="0">
              <a:solidFill>
                <a:srgbClr val="FF0000"/>
              </a:solidFill>
            </a:endParaRPr>
          </a:p>
        </p:txBody>
      </p:sp>
      <p:pic>
        <p:nvPicPr>
          <p:cNvPr id="11" name="Picture 10"/>
          <p:cNvPicPr>
            <a:picLocks noChangeAspect="1"/>
          </p:cNvPicPr>
          <p:nvPr/>
        </p:nvPicPr>
        <p:blipFill>
          <a:blip r:embed="rId4"/>
          <a:stretch>
            <a:fillRect/>
          </a:stretch>
        </p:blipFill>
        <p:spPr>
          <a:xfrm>
            <a:off x="8783257" y="5038725"/>
            <a:ext cx="3162300" cy="1819275"/>
          </a:xfrm>
          <a:prstGeom prst="rect">
            <a:avLst/>
          </a:prstGeom>
        </p:spPr>
      </p:pic>
      <p:sp>
        <p:nvSpPr>
          <p:cNvPr id="12" name="TextBox 11"/>
          <p:cNvSpPr txBox="1"/>
          <p:nvPr/>
        </p:nvSpPr>
        <p:spPr>
          <a:xfrm>
            <a:off x="5246427" y="5016060"/>
            <a:ext cx="3132137" cy="1754326"/>
          </a:xfrm>
          <a:prstGeom prst="rect">
            <a:avLst/>
          </a:prstGeom>
          <a:noFill/>
        </p:spPr>
        <p:txBody>
          <a:bodyPr wrap="square" rtlCol="0">
            <a:spAutoFit/>
          </a:bodyPr>
          <a:lstStyle/>
          <a:p>
            <a:r>
              <a:rPr lang="de-CH" dirty="0" err="1" smtClean="0"/>
              <a:t>Imagen</a:t>
            </a:r>
            <a:r>
              <a:rPr lang="de-CH" dirty="0" smtClean="0"/>
              <a:t> a </a:t>
            </a:r>
            <a:r>
              <a:rPr lang="de-CH" dirty="0" err="1" smtClean="0"/>
              <a:t>igual</a:t>
            </a:r>
            <a:r>
              <a:rPr lang="de-CH" dirty="0" smtClean="0"/>
              <a:t> </a:t>
            </a:r>
            <a:r>
              <a:rPr lang="de-CH" dirty="0" err="1" smtClean="0"/>
              <a:t>distancia</a:t>
            </a:r>
            <a:r>
              <a:rPr lang="de-CH" dirty="0" smtClean="0"/>
              <a:t> del </a:t>
            </a:r>
            <a:r>
              <a:rPr lang="de-CH" dirty="0" err="1" smtClean="0"/>
              <a:t>espejo</a:t>
            </a:r>
            <a:r>
              <a:rPr lang="de-CH" dirty="0" smtClean="0"/>
              <a:t> </a:t>
            </a:r>
            <a:r>
              <a:rPr lang="de-CH" dirty="0" err="1" smtClean="0"/>
              <a:t>que</a:t>
            </a:r>
            <a:r>
              <a:rPr lang="de-CH" dirty="0" smtClean="0"/>
              <a:t> </a:t>
            </a:r>
            <a:r>
              <a:rPr lang="de-CH" dirty="0" err="1" smtClean="0"/>
              <a:t>el</a:t>
            </a:r>
            <a:r>
              <a:rPr lang="de-CH" dirty="0" smtClean="0"/>
              <a:t> </a:t>
            </a:r>
            <a:r>
              <a:rPr lang="de-CH" dirty="0" err="1" smtClean="0"/>
              <a:t>objeto</a:t>
            </a:r>
            <a:endParaRPr lang="de-CH" dirty="0" smtClean="0"/>
          </a:p>
          <a:p>
            <a:endParaRPr lang="de-CH" dirty="0"/>
          </a:p>
          <a:p>
            <a:r>
              <a:rPr lang="de-CH" dirty="0" smtClean="0"/>
              <a:t>Virtual ( </a:t>
            </a:r>
            <a:r>
              <a:rPr lang="de-CH" dirty="0" err="1" smtClean="0"/>
              <a:t>procede</a:t>
            </a:r>
            <a:r>
              <a:rPr lang="de-CH" dirty="0" smtClean="0"/>
              <a:t> de las </a:t>
            </a:r>
            <a:r>
              <a:rPr lang="de-CH" dirty="0" err="1" smtClean="0"/>
              <a:t>prolongaciones</a:t>
            </a:r>
            <a:r>
              <a:rPr lang="de-CH" dirty="0" smtClean="0"/>
              <a:t> de los </a:t>
            </a:r>
            <a:r>
              <a:rPr lang="de-CH" dirty="0" err="1" smtClean="0"/>
              <a:t>rayos</a:t>
            </a:r>
            <a:r>
              <a:rPr lang="de-CH" dirty="0" smtClean="0"/>
              <a:t> reales)</a:t>
            </a:r>
            <a:endParaRPr lang="fr-BE" dirty="0"/>
          </a:p>
        </p:txBody>
      </p:sp>
      <p:sp>
        <p:nvSpPr>
          <p:cNvPr id="13" name="TextBox 12"/>
          <p:cNvSpPr txBox="1"/>
          <p:nvPr/>
        </p:nvSpPr>
        <p:spPr>
          <a:xfrm>
            <a:off x="8873745" y="4692895"/>
            <a:ext cx="2981325" cy="646331"/>
          </a:xfrm>
          <a:prstGeom prst="rect">
            <a:avLst/>
          </a:prstGeom>
          <a:noFill/>
        </p:spPr>
        <p:txBody>
          <a:bodyPr wrap="square" rtlCol="0">
            <a:spAutoFit/>
          </a:bodyPr>
          <a:lstStyle/>
          <a:p>
            <a:r>
              <a:rPr lang="de-CH" dirty="0" smtClean="0">
                <a:solidFill>
                  <a:srgbClr val="FF0000"/>
                </a:solidFill>
              </a:rPr>
              <a:t>FORMACIÓN DE IMAGENES</a:t>
            </a:r>
            <a:endParaRPr lang="fr-BE" dirty="0">
              <a:solidFill>
                <a:srgbClr val="FF0000"/>
              </a:solidFill>
            </a:endParaRPr>
          </a:p>
        </p:txBody>
      </p:sp>
    </p:spTree>
    <p:extLst>
      <p:ext uri="{BB962C8B-B14F-4D97-AF65-F5344CB8AC3E}">
        <p14:creationId xmlns:p14="http://schemas.microsoft.com/office/powerpoint/2010/main" val="2550927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Rayos</a:t>
            </a:r>
            <a:r>
              <a:rPr lang="de-CH" dirty="0" smtClean="0"/>
              <a:t> </a:t>
            </a:r>
            <a:r>
              <a:rPr lang="de-CH" dirty="0" err="1" smtClean="0"/>
              <a:t>paralelos</a:t>
            </a:r>
            <a:r>
              <a:rPr lang="de-CH" dirty="0" smtClean="0"/>
              <a:t> </a:t>
            </a:r>
            <a:r>
              <a:rPr lang="de-CH" dirty="0" err="1" smtClean="0"/>
              <a:t>emergen</a:t>
            </a:r>
            <a:r>
              <a:rPr lang="de-CH" dirty="0" smtClean="0"/>
              <a:t> </a:t>
            </a:r>
            <a:r>
              <a:rPr lang="de-CH" dirty="0" err="1" smtClean="0"/>
              <a:t>paralelos</a:t>
            </a:r>
            <a:r>
              <a:rPr lang="de-CH" dirty="0" smtClean="0"/>
              <a:t> en </a:t>
            </a:r>
            <a:r>
              <a:rPr lang="de-CH" dirty="0" err="1" smtClean="0"/>
              <a:t>reflexión</a:t>
            </a:r>
            <a:r>
              <a:rPr lang="de-CH" dirty="0" smtClean="0"/>
              <a:t> </a:t>
            </a:r>
            <a:r>
              <a:rPr lang="de-CH" dirty="0" err="1" smtClean="0"/>
              <a:t>especular</a:t>
            </a:r>
            <a:endParaRPr lang="fr-BE" dirty="0"/>
          </a:p>
        </p:txBody>
      </p:sp>
      <p:pic>
        <p:nvPicPr>
          <p:cNvPr id="4" name="Content Placeholder 3"/>
          <p:cNvPicPr>
            <a:picLocks noGrp="1" noChangeAspect="1"/>
          </p:cNvPicPr>
          <p:nvPr>
            <p:ph idx="1"/>
          </p:nvPr>
        </p:nvPicPr>
        <p:blipFill>
          <a:blip r:embed="rId2"/>
          <a:stretch>
            <a:fillRect/>
          </a:stretch>
        </p:blipFill>
        <p:spPr>
          <a:xfrm>
            <a:off x="838200" y="3139673"/>
            <a:ext cx="10515600" cy="1723241"/>
          </a:xfrm>
          <a:prstGeom prst="rect">
            <a:avLst/>
          </a:prstGeom>
        </p:spPr>
      </p:pic>
    </p:spTree>
    <p:extLst>
      <p:ext uri="{BB962C8B-B14F-4D97-AF65-F5344CB8AC3E}">
        <p14:creationId xmlns:p14="http://schemas.microsoft.com/office/powerpoint/2010/main" val="28100229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Caso</a:t>
            </a:r>
            <a:r>
              <a:rPr lang="de-CH" dirty="0" smtClean="0"/>
              <a:t> </a:t>
            </a:r>
            <a:r>
              <a:rPr lang="de-CH" dirty="0" err="1" smtClean="0"/>
              <a:t>particular</a:t>
            </a:r>
            <a:r>
              <a:rPr lang="de-CH" dirty="0" smtClean="0"/>
              <a:t>. </a:t>
            </a:r>
            <a:r>
              <a:rPr lang="de-CH" dirty="0" err="1" smtClean="0"/>
              <a:t>Reflexión</a:t>
            </a:r>
            <a:endParaRPr lang="fr-BE" dirty="0"/>
          </a:p>
        </p:txBody>
      </p:sp>
      <p:sp>
        <p:nvSpPr>
          <p:cNvPr id="4" name="Content Placeholder 3"/>
          <p:cNvSpPr txBox="1">
            <a:spLocks noGrp="1"/>
          </p:cNvSpPr>
          <p:nvPr>
            <p:ph idx="1"/>
          </p:nvPr>
        </p:nvSpPr>
        <p:spPr>
          <a:prstGeom prst="rect">
            <a:avLst/>
          </a:prstGeom>
          <a:noFill/>
        </p:spPr>
        <p:txBody>
          <a:bodyPr wrap="square" rtlCol="0">
            <a:spAutoFit/>
          </a:bodyPr>
          <a:lstStyle/>
          <a:p>
            <a:r>
              <a:rPr lang="de-CH" dirty="0" err="1" smtClean="0"/>
              <a:t>Cuando</a:t>
            </a:r>
            <a:r>
              <a:rPr lang="de-CH" dirty="0" smtClean="0"/>
              <a:t> la </a:t>
            </a:r>
            <a:r>
              <a:rPr lang="de-CH" dirty="0" err="1" smtClean="0"/>
              <a:t>reflexión</a:t>
            </a:r>
            <a:r>
              <a:rPr lang="de-CH" dirty="0" smtClean="0"/>
              <a:t> es </a:t>
            </a:r>
            <a:r>
              <a:rPr lang="de-CH" dirty="0" err="1" smtClean="0"/>
              <a:t>desde</a:t>
            </a:r>
            <a:r>
              <a:rPr lang="de-CH" dirty="0" smtClean="0"/>
              <a:t> </a:t>
            </a:r>
            <a:r>
              <a:rPr lang="de-CH" dirty="0" err="1" smtClean="0"/>
              <a:t>un</a:t>
            </a:r>
            <a:r>
              <a:rPr lang="de-CH" dirty="0" smtClean="0"/>
              <a:t> medio en </a:t>
            </a:r>
            <a:r>
              <a:rPr lang="de-CH" dirty="0" err="1" smtClean="0"/>
              <a:t>el</a:t>
            </a:r>
            <a:r>
              <a:rPr lang="de-CH" dirty="0" smtClean="0"/>
              <a:t> </a:t>
            </a:r>
            <a:r>
              <a:rPr lang="de-CH" dirty="0" err="1" smtClean="0"/>
              <a:t>que</a:t>
            </a:r>
            <a:r>
              <a:rPr lang="de-CH" dirty="0" smtClean="0"/>
              <a:t> la </a:t>
            </a:r>
            <a:r>
              <a:rPr lang="de-CH" dirty="0" err="1" smtClean="0"/>
              <a:t>velocidad</a:t>
            </a:r>
            <a:r>
              <a:rPr lang="de-CH" dirty="0" smtClean="0"/>
              <a:t> de la </a:t>
            </a:r>
            <a:r>
              <a:rPr lang="de-CH" dirty="0" err="1" smtClean="0"/>
              <a:t>onda</a:t>
            </a:r>
            <a:r>
              <a:rPr lang="de-CH" dirty="0" smtClean="0"/>
              <a:t> </a:t>
            </a:r>
            <a:r>
              <a:rPr lang="de-CH" dirty="0" err="1" smtClean="0"/>
              <a:t>disminuiría</a:t>
            </a:r>
            <a:r>
              <a:rPr lang="de-CH" dirty="0" smtClean="0"/>
              <a:t>, la </a:t>
            </a:r>
            <a:r>
              <a:rPr lang="de-CH" dirty="0" err="1" smtClean="0"/>
              <a:t>reflexión</a:t>
            </a:r>
            <a:r>
              <a:rPr lang="de-CH" dirty="0" smtClean="0"/>
              <a:t> se </a:t>
            </a:r>
            <a:r>
              <a:rPr lang="de-CH" dirty="0" err="1" smtClean="0"/>
              <a:t>acompana</a:t>
            </a:r>
            <a:r>
              <a:rPr lang="de-CH" dirty="0" smtClean="0"/>
              <a:t> </a:t>
            </a:r>
            <a:r>
              <a:rPr lang="de-CH" dirty="0" err="1" smtClean="0"/>
              <a:t>por</a:t>
            </a:r>
            <a:r>
              <a:rPr lang="de-CH" dirty="0" smtClean="0"/>
              <a:t> </a:t>
            </a:r>
            <a:r>
              <a:rPr lang="de-CH" dirty="0" err="1" smtClean="0"/>
              <a:t>un</a:t>
            </a:r>
            <a:r>
              <a:rPr lang="de-CH" dirty="0" smtClean="0"/>
              <a:t> </a:t>
            </a:r>
            <a:r>
              <a:rPr lang="de-CH" dirty="0" err="1" smtClean="0"/>
              <a:t>cambio</a:t>
            </a:r>
            <a:r>
              <a:rPr lang="de-CH" dirty="0" smtClean="0"/>
              <a:t> de fase de </a:t>
            </a:r>
            <a:r>
              <a:rPr lang="de-CH" dirty="0" err="1" smtClean="0"/>
              <a:t>pi</a:t>
            </a:r>
            <a:endParaRPr lang="fr-BE" dirty="0"/>
          </a:p>
        </p:txBody>
      </p:sp>
    </p:spTree>
    <p:extLst>
      <p:ext uri="{BB962C8B-B14F-4D97-AF65-F5344CB8AC3E}">
        <p14:creationId xmlns:p14="http://schemas.microsoft.com/office/powerpoint/2010/main" val="365316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7134" y="60924"/>
            <a:ext cx="9060316" cy="1507067"/>
          </a:xfrm>
        </p:spPr>
        <p:txBody>
          <a:bodyPr>
            <a:normAutofit/>
          </a:bodyPr>
          <a:lstStyle/>
          <a:p>
            <a:r>
              <a:rPr lang="de-CH" b="1" dirty="0" err="1" smtClean="0"/>
              <a:t>Difracción</a:t>
            </a:r>
            <a:r>
              <a:rPr lang="de-CH" b="1" dirty="0" smtClean="0"/>
              <a:t> </a:t>
            </a:r>
            <a:r>
              <a:rPr lang="de-CH" b="1" dirty="0"/>
              <a:t>(</a:t>
            </a:r>
            <a:r>
              <a:rPr lang="de-CH" b="1" dirty="0" err="1"/>
              <a:t>rendijas</a:t>
            </a:r>
            <a:r>
              <a:rPr lang="de-CH" b="1" dirty="0"/>
              <a:t> o </a:t>
            </a:r>
            <a:r>
              <a:rPr lang="de-CH" b="1" dirty="0" err="1"/>
              <a:t>aperturas</a:t>
            </a:r>
            <a:r>
              <a:rPr lang="de-CH" b="1" dirty="0"/>
              <a:t>)</a:t>
            </a:r>
            <a:endParaRPr lang="fr-BE" b="1" dirty="0"/>
          </a:p>
        </p:txBody>
      </p:sp>
      <p:sp>
        <p:nvSpPr>
          <p:cNvPr id="3" name="Content Placeholder 2"/>
          <p:cNvSpPr>
            <a:spLocks noGrp="1"/>
          </p:cNvSpPr>
          <p:nvPr>
            <p:ph idx="1"/>
          </p:nvPr>
        </p:nvSpPr>
        <p:spPr/>
        <p:txBody>
          <a:bodyPr/>
          <a:lstStyle/>
          <a:p>
            <a:r>
              <a:rPr lang="de-CH" dirty="0" err="1" smtClean="0"/>
              <a:t>Cuando</a:t>
            </a:r>
            <a:r>
              <a:rPr lang="de-CH" dirty="0" smtClean="0"/>
              <a:t> </a:t>
            </a:r>
            <a:r>
              <a:rPr lang="de-CH" dirty="0" err="1" smtClean="0"/>
              <a:t>una</a:t>
            </a:r>
            <a:r>
              <a:rPr lang="de-CH" dirty="0" smtClean="0"/>
              <a:t> </a:t>
            </a:r>
            <a:r>
              <a:rPr lang="de-CH" dirty="0" err="1" smtClean="0"/>
              <a:t>onda</a:t>
            </a:r>
            <a:r>
              <a:rPr lang="de-CH" dirty="0" smtClean="0"/>
              <a:t> </a:t>
            </a:r>
            <a:r>
              <a:rPr lang="de-CH" dirty="0" err="1" smtClean="0"/>
              <a:t>encuentra</a:t>
            </a:r>
            <a:r>
              <a:rPr lang="de-CH" dirty="0" smtClean="0"/>
              <a:t> </a:t>
            </a:r>
            <a:r>
              <a:rPr lang="de-CH" dirty="0" err="1" smtClean="0">
                <a:solidFill>
                  <a:srgbClr val="FF0000"/>
                </a:solidFill>
              </a:rPr>
              <a:t>una</a:t>
            </a:r>
            <a:r>
              <a:rPr lang="de-CH" dirty="0" smtClean="0">
                <a:solidFill>
                  <a:srgbClr val="FF0000"/>
                </a:solidFill>
              </a:rPr>
              <a:t> </a:t>
            </a:r>
            <a:r>
              <a:rPr lang="de-CH" dirty="0" err="1" smtClean="0">
                <a:solidFill>
                  <a:srgbClr val="FF0000"/>
                </a:solidFill>
              </a:rPr>
              <a:t>rendija</a:t>
            </a:r>
            <a:r>
              <a:rPr lang="de-CH" dirty="0" smtClean="0">
                <a:solidFill>
                  <a:srgbClr val="FF0000"/>
                </a:solidFill>
              </a:rPr>
              <a:t> o </a:t>
            </a:r>
            <a:r>
              <a:rPr lang="de-CH" dirty="0" err="1" smtClean="0">
                <a:solidFill>
                  <a:srgbClr val="FF0000"/>
                </a:solidFill>
              </a:rPr>
              <a:t>apertura</a:t>
            </a:r>
            <a:r>
              <a:rPr lang="de-CH" dirty="0" smtClean="0">
                <a:solidFill>
                  <a:srgbClr val="FF0000"/>
                </a:solidFill>
              </a:rPr>
              <a:t> </a:t>
            </a:r>
            <a:r>
              <a:rPr lang="de-CH" dirty="0" smtClean="0"/>
              <a:t>en </a:t>
            </a:r>
            <a:r>
              <a:rPr lang="de-CH" dirty="0" err="1" smtClean="0"/>
              <a:t>su</a:t>
            </a:r>
            <a:r>
              <a:rPr lang="de-CH" dirty="0" smtClean="0"/>
              <a:t> </a:t>
            </a:r>
            <a:r>
              <a:rPr lang="de-CH" dirty="0" err="1" smtClean="0"/>
              <a:t>camino</a:t>
            </a:r>
            <a:r>
              <a:rPr lang="de-CH" dirty="0" smtClean="0"/>
              <a:t>, la </a:t>
            </a:r>
            <a:r>
              <a:rPr lang="de-CH" dirty="0" err="1" smtClean="0"/>
              <a:t>onda</a:t>
            </a:r>
            <a:r>
              <a:rPr lang="de-CH" dirty="0" smtClean="0"/>
              <a:t> </a:t>
            </a:r>
            <a:r>
              <a:rPr lang="de-CH" dirty="0" smtClean="0">
                <a:solidFill>
                  <a:srgbClr val="FF0000"/>
                </a:solidFill>
              </a:rPr>
              <a:t>« se </a:t>
            </a:r>
            <a:r>
              <a:rPr lang="de-CH" dirty="0" err="1" smtClean="0">
                <a:solidFill>
                  <a:srgbClr val="FF0000"/>
                </a:solidFill>
              </a:rPr>
              <a:t>abre</a:t>
            </a:r>
            <a:r>
              <a:rPr lang="de-CH" dirty="0" smtClean="0">
                <a:solidFill>
                  <a:srgbClr val="FF0000"/>
                </a:solidFill>
              </a:rPr>
              <a:t>» </a:t>
            </a:r>
            <a:r>
              <a:rPr lang="de-CH" dirty="0" err="1" smtClean="0"/>
              <a:t>por</a:t>
            </a:r>
            <a:r>
              <a:rPr lang="de-CH" dirty="0" smtClean="0"/>
              <a:t> </a:t>
            </a:r>
            <a:r>
              <a:rPr lang="de-CH" dirty="0" err="1" smtClean="0"/>
              <a:t>detrás</a:t>
            </a:r>
            <a:r>
              <a:rPr lang="de-CH" dirty="0" smtClean="0"/>
              <a:t> de la </a:t>
            </a:r>
            <a:r>
              <a:rPr lang="de-CH" dirty="0" err="1" smtClean="0"/>
              <a:t>rendija</a:t>
            </a:r>
            <a:r>
              <a:rPr lang="de-CH" dirty="0" smtClean="0"/>
              <a:t> o de la </a:t>
            </a:r>
            <a:r>
              <a:rPr lang="de-CH" dirty="0" err="1" smtClean="0"/>
              <a:t>apertura</a:t>
            </a:r>
            <a:r>
              <a:rPr lang="de-CH" dirty="0" smtClean="0"/>
              <a:t>.</a:t>
            </a:r>
          </a:p>
          <a:p>
            <a:r>
              <a:rPr lang="de-CH" dirty="0" smtClean="0"/>
              <a:t>Este </a:t>
            </a:r>
            <a:r>
              <a:rPr lang="de-CH" dirty="0" err="1" smtClean="0"/>
              <a:t>efecto</a:t>
            </a:r>
            <a:r>
              <a:rPr lang="de-CH" dirty="0" smtClean="0"/>
              <a:t> es </a:t>
            </a:r>
            <a:r>
              <a:rPr lang="de-CH" dirty="0" err="1" smtClean="0"/>
              <a:t>más</a:t>
            </a:r>
            <a:r>
              <a:rPr lang="de-CH" dirty="0" smtClean="0"/>
              <a:t> o </a:t>
            </a:r>
            <a:r>
              <a:rPr lang="de-CH" dirty="0" err="1" smtClean="0"/>
              <a:t>menos</a:t>
            </a:r>
            <a:r>
              <a:rPr lang="de-CH" dirty="0" smtClean="0"/>
              <a:t> </a:t>
            </a:r>
            <a:r>
              <a:rPr lang="de-CH" dirty="0" err="1" smtClean="0"/>
              <a:t>significativo</a:t>
            </a:r>
            <a:r>
              <a:rPr lang="de-CH" dirty="0" smtClean="0"/>
              <a:t> </a:t>
            </a:r>
            <a:r>
              <a:rPr lang="de-CH" dirty="0" err="1" smtClean="0"/>
              <a:t>dependiendo</a:t>
            </a:r>
            <a:r>
              <a:rPr lang="de-CH" dirty="0" smtClean="0"/>
              <a:t> de la </a:t>
            </a:r>
            <a:r>
              <a:rPr lang="de-CH" dirty="0" err="1" smtClean="0">
                <a:solidFill>
                  <a:srgbClr val="FF0000"/>
                </a:solidFill>
              </a:rPr>
              <a:t>relación</a:t>
            </a:r>
            <a:r>
              <a:rPr lang="de-CH" dirty="0" smtClean="0">
                <a:solidFill>
                  <a:srgbClr val="FF0000"/>
                </a:solidFill>
              </a:rPr>
              <a:t> entre </a:t>
            </a:r>
            <a:r>
              <a:rPr lang="de-CH" dirty="0" err="1" smtClean="0">
                <a:solidFill>
                  <a:srgbClr val="FF0000"/>
                </a:solidFill>
              </a:rPr>
              <a:t>el</a:t>
            </a:r>
            <a:r>
              <a:rPr lang="de-CH" dirty="0" smtClean="0">
                <a:solidFill>
                  <a:srgbClr val="FF0000"/>
                </a:solidFill>
              </a:rPr>
              <a:t> </a:t>
            </a:r>
            <a:r>
              <a:rPr lang="de-CH" dirty="0" err="1" smtClean="0">
                <a:solidFill>
                  <a:srgbClr val="FF0000"/>
                </a:solidFill>
              </a:rPr>
              <a:t>tamano</a:t>
            </a:r>
            <a:r>
              <a:rPr lang="de-CH" dirty="0" smtClean="0">
                <a:solidFill>
                  <a:srgbClr val="FF0000"/>
                </a:solidFill>
              </a:rPr>
              <a:t> de la </a:t>
            </a:r>
            <a:r>
              <a:rPr lang="de-CH" dirty="0" err="1" smtClean="0">
                <a:solidFill>
                  <a:srgbClr val="FF0000"/>
                </a:solidFill>
              </a:rPr>
              <a:t>apertura</a:t>
            </a:r>
            <a:r>
              <a:rPr lang="de-CH" dirty="0" smtClean="0">
                <a:solidFill>
                  <a:srgbClr val="FF0000"/>
                </a:solidFill>
              </a:rPr>
              <a:t> y la </a:t>
            </a:r>
            <a:r>
              <a:rPr lang="de-CH" dirty="0" err="1" smtClean="0">
                <a:solidFill>
                  <a:srgbClr val="FF0000"/>
                </a:solidFill>
              </a:rPr>
              <a:t>longitud</a:t>
            </a:r>
            <a:r>
              <a:rPr lang="de-CH" dirty="0" smtClean="0">
                <a:solidFill>
                  <a:srgbClr val="FF0000"/>
                </a:solidFill>
              </a:rPr>
              <a:t> de </a:t>
            </a:r>
            <a:r>
              <a:rPr lang="de-CH" dirty="0" err="1" smtClean="0">
                <a:solidFill>
                  <a:srgbClr val="FF0000"/>
                </a:solidFill>
              </a:rPr>
              <a:t>onda</a:t>
            </a:r>
            <a:r>
              <a:rPr lang="de-CH" dirty="0" smtClean="0"/>
              <a:t> de la </a:t>
            </a:r>
            <a:r>
              <a:rPr lang="de-CH" dirty="0" err="1" smtClean="0"/>
              <a:t>onda</a:t>
            </a:r>
            <a:r>
              <a:rPr lang="de-CH" dirty="0" smtClean="0"/>
              <a:t>.</a:t>
            </a:r>
          </a:p>
          <a:p>
            <a:endParaRPr lang="fr-BE" dirty="0"/>
          </a:p>
        </p:txBody>
      </p:sp>
      <p:pic>
        <p:nvPicPr>
          <p:cNvPr id="1026" name="Picture 2" descr="http://www.fas.harvard.edu/~scidemos/OscillationsWaves/RippleTank/RippleTank004.jpg"/>
          <p:cNvPicPr>
            <a:picLocks noChangeAspect="1" noChangeArrowheads="1"/>
          </p:cNvPicPr>
          <p:nvPr/>
        </p:nvPicPr>
        <p:blipFill>
          <a:blip r:embed="rId2" r:link="rId3">
            <a:extLst>
              <a:ext uri="{28A0092B-C50C-407E-A947-70E740481C1C}">
                <a14:useLocalDpi xmlns:a14="http://schemas.microsoft.com/office/drawing/2010/main" val="0"/>
              </a:ext>
            </a:extLst>
          </a:blip>
          <a:srcRect r="51602" b="49876"/>
          <a:stretch>
            <a:fillRect/>
          </a:stretch>
        </p:blipFill>
        <p:spPr bwMode="auto">
          <a:xfrm rot="5400000">
            <a:off x="8335274" y="3892291"/>
            <a:ext cx="2754754" cy="2367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2" descr="Rippl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2550" y="3678667"/>
            <a:ext cx="4743450"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76431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smtClean="0"/>
              <a:t>CONDICIONES DIFRACCIÓN</a:t>
            </a:r>
            <a:endParaRPr lang="fr-BE" b="1" dirty="0"/>
          </a:p>
        </p:txBody>
      </p:sp>
      <p:sp>
        <p:nvSpPr>
          <p:cNvPr id="7" name="TextBox 6"/>
          <p:cNvSpPr txBox="1"/>
          <p:nvPr/>
        </p:nvSpPr>
        <p:spPr>
          <a:xfrm>
            <a:off x="8435032" y="3157228"/>
            <a:ext cx="3105664" cy="1200329"/>
          </a:xfrm>
          <a:prstGeom prst="rect">
            <a:avLst/>
          </a:prstGeom>
          <a:noFill/>
        </p:spPr>
        <p:txBody>
          <a:bodyPr wrap="square" rtlCol="0">
            <a:spAutoFit/>
          </a:bodyPr>
          <a:lstStyle/>
          <a:p>
            <a:r>
              <a:rPr lang="de-CH" sz="2400" dirty="0" err="1" smtClean="0"/>
              <a:t>Tras</a:t>
            </a:r>
            <a:r>
              <a:rPr lang="de-CH" sz="2400" dirty="0" smtClean="0"/>
              <a:t> la </a:t>
            </a:r>
            <a:r>
              <a:rPr lang="de-CH" sz="2400" dirty="0" err="1" smtClean="0"/>
              <a:t>difracción</a:t>
            </a:r>
            <a:r>
              <a:rPr lang="de-CH" sz="2400" dirty="0" smtClean="0"/>
              <a:t>, </a:t>
            </a:r>
            <a:r>
              <a:rPr lang="de-CH" sz="2400" dirty="0" err="1" smtClean="0"/>
              <a:t>una</a:t>
            </a:r>
            <a:r>
              <a:rPr lang="de-CH" sz="2400" dirty="0" smtClean="0"/>
              <a:t> </a:t>
            </a:r>
            <a:r>
              <a:rPr lang="de-CH" sz="2400" dirty="0" err="1" smtClean="0"/>
              <a:t>onda</a:t>
            </a:r>
            <a:r>
              <a:rPr lang="de-CH" sz="2400" dirty="0" smtClean="0"/>
              <a:t> </a:t>
            </a:r>
            <a:r>
              <a:rPr lang="de-CH" sz="2400" dirty="0" err="1" smtClean="0"/>
              <a:t>tiene</a:t>
            </a:r>
            <a:r>
              <a:rPr lang="de-CH" sz="2400" dirty="0" smtClean="0"/>
              <a:t> </a:t>
            </a:r>
            <a:r>
              <a:rPr lang="de-CH" sz="2400" b="1" dirty="0" err="1" smtClean="0"/>
              <a:t>igual</a:t>
            </a:r>
            <a:r>
              <a:rPr lang="de-CH" sz="2400" b="1" dirty="0" smtClean="0"/>
              <a:t> v, f y </a:t>
            </a:r>
            <a:r>
              <a:rPr lang="de-CH" sz="2400" b="1" dirty="0" err="1" smtClean="0"/>
              <a:t>longitud</a:t>
            </a:r>
            <a:r>
              <a:rPr lang="de-CH" sz="2400" b="1" dirty="0" smtClean="0"/>
              <a:t> de </a:t>
            </a:r>
            <a:r>
              <a:rPr lang="de-CH" sz="2400" b="1" dirty="0" err="1" smtClean="0"/>
              <a:t>onda</a:t>
            </a:r>
            <a:r>
              <a:rPr lang="de-CH" sz="2400" b="1" dirty="0" smtClean="0"/>
              <a:t>.</a:t>
            </a:r>
            <a:endParaRPr lang="fr-BE" sz="2400" b="1" dirty="0"/>
          </a:p>
        </p:txBody>
      </p:sp>
      <p:sp>
        <p:nvSpPr>
          <p:cNvPr id="8" name="TextBox 7"/>
          <p:cNvSpPr txBox="1"/>
          <p:nvPr/>
        </p:nvSpPr>
        <p:spPr>
          <a:xfrm>
            <a:off x="10115550" y="5243382"/>
            <a:ext cx="1425146" cy="369332"/>
          </a:xfrm>
          <a:prstGeom prst="rect">
            <a:avLst/>
          </a:prstGeom>
          <a:noFill/>
        </p:spPr>
        <p:txBody>
          <a:bodyPr wrap="square" rtlCol="0">
            <a:spAutoFit/>
          </a:bodyPr>
          <a:lstStyle/>
          <a:p>
            <a:r>
              <a:rPr lang="de-CH" dirty="0" smtClean="0">
                <a:hlinkClick r:id="rId2"/>
              </a:rPr>
              <a:t>APPLET</a:t>
            </a:r>
            <a:endParaRPr lang="fr-BE" dirty="0"/>
          </a:p>
        </p:txBody>
      </p:sp>
      <p:pic>
        <p:nvPicPr>
          <p:cNvPr id="6" name="Picture 5"/>
          <p:cNvPicPr>
            <a:picLocks noChangeAspect="1"/>
          </p:cNvPicPr>
          <p:nvPr/>
        </p:nvPicPr>
        <p:blipFill>
          <a:blip r:embed="rId3"/>
          <a:stretch>
            <a:fillRect/>
          </a:stretch>
        </p:blipFill>
        <p:spPr>
          <a:xfrm>
            <a:off x="1019174" y="1645080"/>
            <a:ext cx="4200525" cy="2238375"/>
          </a:xfrm>
          <a:prstGeom prst="rect">
            <a:avLst/>
          </a:prstGeom>
        </p:spPr>
      </p:pic>
      <p:pic>
        <p:nvPicPr>
          <p:cNvPr id="9" name="Picture 8"/>
          <p:cNvPicPr>
            <a:picLocks noChangeAspect="1"/>
          </p:cNvPicPr>
          <p:nvPr/>
        </p:nvPicPr>
        <p:blipFill>
          <a:blip r:embed="rId4"/>
          <a:stretch>
            <a:fillRect/>
          </a:stretch>
        </p:blipFill>
        <p:spPr>
          <a:xfrm>
            <a:off x="1019174" y="4143375"/>
            <a:ext cx="4467225" cy="2286000"/>
          </a:xfrm>
          <a:prstGeom prst="rect">
            <a:avLst/>
          </a:prstGeom>
        </p:spPr>
      </p:pic>
      <p:pic>
        <p:nvPicPr>
          <p:cNvPr id="10" name="Picture 9"/>
          <p:cNvPicPr>
            <a:picLocks noChangeAspect="1"/>
          </p:cNvPicPr>
          <p:nvPr/>
        </p:nvPicPr>
        <p:blipFill>
          <a:blip r:embed="rId5"/>
          <a:stretch>
            <a:fillRect/>
          </a:stretch>
        </p:blipFill>
        <p:spPr>
          <a:xfrm>
            <a:off x="5876925" y="2555081"/>
            <a:ext cx="438150" cy="361950"/>
          </a:xfrm>
          <a:prstGeom prst="rect">
            <a:avLst/>
          </a:prstGeom>
        </p:spPr>
      </p:pic>
      <p:pic>
        <p:nvPicPr>
          <p:cNvPr id="11" name="Picture 10"/>
          <p:cNvPicPr>
            <a:picLocks noChangeAspect="1"/>
          </p:cNvPicPr>
          <p:nvPr/>
        </p:nvPicPr>
        <p:blipFill>
          <a:blip r:embed="rId6"/>
          <a:stretch>
            <a:fillRect/>
          </a:stretch>
        </p:blipFill>
        <p:spPr>
          <a:xfrm>
            <a:off x="6086475" y="4910007"/>
            <a:ext cx="733425" cy="333375"/>
          </a:xfrm>
          <a:prstGeom prst="rect">
            <a:avLst/>
          </a:prstGeom>
        </p:spPr>
      </p:pic>
      <p:sp>
        <p:nvSpPr>
          <p:cNvPr id="12" name="TextBox 11"/>
          <p:cNvSpPr txBox="1"/>
          <p:nvPr/>
        </p:nvSpPr>
        <p:spPr>
          <a:xfrm>
            <a:off x="6507440" y="2441101"/>
            <a:ext cx="1138238" cy="646331"/>
          </a:xfrm>
          <a:prstGeom prst="rect">
            <a:avLst/>
          </a:prstGeom>
          <a:noFill/>
        </p:spPr>
        <p:txBody>
          <a:bodyPr wrap="square" rtlCol="0">
            <a:spAutoFit/>
          </a:bodyPr>
          <a:lstStyle/>
          <a:p>
            <a:r>
              <a:rPr lang="de-CH" dirty="0" err="1" smtClean="0"/>
              <a:t>Tamano</a:t>
            </a:r>
            <a:r>
              <a:rPr lang="de-CH" dirty="0" smtClean="0"/>
              <a:t> </a:t>
            </a:r>
            <a:r>
              <a:rPr lang="de-CH" dirty="0" err="1" smtClean="0"/>
              <a:t>abertura</a:t>
            </a:r>
            <a:endParaRPr lang="fr-BE" dirty="0"/>
          </a:p>
        </p:txBody>
      </p:sp>
      <p:sp>
        <p:nvSpPr>
          <p:cNvPr id="13" name="TextBox 12"/>
          <p:cNvSpPr txBox="1"/>
          <p:nvPr/>
        </p:nvSpPr>
        <p:spPr>
          <a:xfrm>
            <a:off x="6707982" y="4753528"/>
            <a:ext cx="1138238" cy="646331"/>
          </a:xfrm>
          <a:prstGeom prst="rect">
            <a:avLst/>
          </a:prstGeom>
          <a:noFill/>
        </p:spPr>
        <p:txBody>
          <a:bodyPr wrap="square" rtlCol="0">
            <a:spAutoFit/>
          </a:bodyPr>
          <a:lstStyle/>
          <a:p>
            <a:r>
              <a:rPr lang="de-CH" dirty="0" err="1" smtClean="0"/>
              <a:t>Tamano</a:t>
            </a:r>
            <a:r>
              <a:rPr lang="de-CH" dirty="0" smtClean="0"/>
              <a:t> </a:t>
            </a:r>
            <a:r>
              <a:rPr lang="de-CH" dirty="0" err="1" smtClean="0"/>
              <a:t>abertura</a:t>
            </a:r>
            <a:endParaRPr lang="fr-BE" dirty="0"/>
          </a:p>
        </p:txBody>
      </p:sp>
    </p:spTree>
    <p:extLst>
      <p:ext uri="{BB962C8B-B14F-4D97-AF65-F5344CB8AC3E}">
        <p14:creationId xmlns:p14="http://schemas.microsoft.com/office/powerpoint/2010/main" val="18426470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err="1" smtClean="0"/>
              <a:t>Difracción</a:t>
            </a:r>
            <a:r>
              <a:rPr lang="de-CH" b="1" dirty="0" smtClean="0"/>
              <a:t> (</a:t>
            </a:r>
            <a:r>
              <a:rPr lang="de-CH" b="1" dirty="0" err="1" smtClean="0"/>
              <a:t>obstáculos</a:t>
            </a:r>
            <a:r>
              <a:rPr lang="de-CH" b="1" dirty="0" smtClean="0"/>
              <a:t>)</a:t>
            </a:r>
            <a:endParaRPr lang="fr-BE" b="1" dirty="0"/>
          </a:p>
        </p:txBody>
      </p:sp>
      <p:pic>
        <p:nvPicPr>
          <p:cNvPr id="4" name="Content Placeholder 3"/>
          <p:cNvPicPr>
            <a:picLocks noGrp="1" noChangeAspect="1"/>
          </p:cNvPicPr>
          <p:nvPr>
            <p:ph idx="1"/>
          </p:nvPr>
        </p:nvPicPr>
        <p:blipFill>
          <a:blip r:embed="rId2"/>
          <a:stretch>
            <a:fillRect/>
          </a:stretch>
        </p:blipFill>
        <p:spPr>
          <a:xfrm>
            <a:off x="1180900" y="2422076"/>
            <a:ext cx="3200740" cy="2407279"/>
          </a:xfrm>
          <a:prstGeom prst="rect">
            <a:avLst/>
          </a:prstGeom>
        </p:spPr>
      </p:pic>
      <p:pic>
        <p:nvPicPr>
          <p:cNvPr id="5" name="Picture 4"/>
          <p:cNvPicPr>
            <a:picLocks noChangeAspect="1"/>
          </p:cNvPicPr>
          <p:nvPr/>
        </p:nvPicPr>
        <p:blipFill>
          <a:blip r:embed="rId3"/>
          <a:stretch>
            <a:fillRect/>
          </a:stretch>
        </p:blipFill>
        <p:spPr>
          <a:xfrm>
            <a:off x="7396934" y="2422077"/>
            <a:ext cx="3330276" cy="2407278"/>
          </a:xfrm>
          <a:prstGeom prst="rect">
            <a:avLst/>
          </a:prstGeom>
        </p:spPr>
      </p:pic>
      <p:sp>
        <p:nvSpPr>
          <p:cNvPr id="6" name="TextBox 5"/>
          <p:cNvSpPr txBox="1"/>
          <p:nvPr/>
        </p:nvSpPr>
        <p:spPr>
          <a:xfrm>
            <a:off x="1405551" y="1856327"/>
            <a:ext cx="2751438" cy="400110"/>
          </a:xfrm>
          <a:prstGeom prst="rect">
            <a:avLst/>
          </a:prstGeom>
          <a:noFill/>
        </p:spPr>
        <p:txBody>
          <a:bodyPr wrap="square" rtlCol="0">
            <a:spAutoFit/>
          </a:bodyPr>
          <a:lstStyle/>
          <a:p>
            <a:r>
              <a:rPr lang="de-CH" sz="2000" dirty="0" err="1" smtClean="0"/>
              <a:t>Obstáculo</a:t>
            </a:r>
            <a:r>
              <a:rPr lang="de-CH" sz="2000" dirty="0" smtClean="0"/>
              <a:t> </a:t>
            </a:r>
            <a:r>
              <a:rPr lang="de-CH" sz="2000" dirty="0" err="1" smtClean="0"/>
              <a:t>grande</a:t>
            </a:r>
            <a:endParaRPr lang="fr-BE" sz="2000" dirty="0"/>
          </a:p>
        </p:txBody>
      </p:sp>
      <p:sp>
        <p:nvSpPr>
          <p:cNvPr id="7" name="TextBox 6"/>
          <p:cNvSpPr txBox="1"/>
          <p:nvPr/>
        </p:nvSpPr>
        <p:spPr>
          <a:xfrm>
            <a:off x="7572993" y="1853501"/>
            <a:ext cx="2751438" cy="400110"/>
          </a:xfrm>
          <a:prstGeom prst="rect">
            <a:avLst/>
          </a:prstGeom>
          <a:noFill/>
        </p:spPr>
        <p:txBody>
          <a:bodyPr wrap="square" rtlCol="0">
            <a:spAutoFit/>
          </a:bodyPr>
          <a:lstStyle/>
          <a:p>
            <a:r>
              <a:rPr lang="de-CH" sz="2000" dirty="0" err="1"/>
              <a:t>Obstáculo</a:t>
            </a:r>
            <a:r>
              <a:rPr lang="de-CH" sz="2000" dirty="0"/>
              <a:t> </a:t>
            </a:r>
            <a:r>
              <a:rPr lang="de-CH" sz="2000" dirty="0" err="1"/>
              <a:t>pequeno</a:t>
            </a:r>
            <a:endParaRPr lang="fr-BE" sz="2000" dirty="0"/>
          </a:p>
        </p:txBody>
      </p:sp>
      <p:sp>
        <p:nvSpPr>
          <p:cNvPr id="9" name="TextBox 8"/>
          <p:cNvSpPr txBox="1"/>
          <p:nvPr/>
        </p:nvSpPr>
        <p:spPr>
          <a:xfrm>
            <a:off x="1817836" y="5331579"/>
            <a:ext cx="6894901" cy="461665"/>
          </a:xfrm>
          <a:prstGeom prst="rect">
            <a:avLst/>
          </a:prstGeom>
          <a:noFill/>
        </p:spPr>
        <p:txBody>
          <a:bodyPr wrap="none" rtlCol="0">
            <a:spAutoFit/>
          </a:bodyPr>
          <a:lstStyle/>
          <a:p>
            <a:r>
              <a:rPr lang="de-CH" sz="2400" dirty="0" smtClean="0"/>
              <a:t>Las </a:t>
            </a:r>
            <a:r>
              <a:rPr lang="de-CH" sz="2400" dirty="0" err="1" smtClean="0"/>
              <a:t>ondas</a:t>
            </a:r>
            <a:r>
              <a:rPr lang="de-CH" sz="2400" dirty="0" smtClean="0"/>
              <a:t> «</a:t>
            </a:r>
            <a:r>
              <a:rPr lang="de-CH" sz="2400" dirty="0" err="1" smtClean="0"/>
              <a:t>doblan</a:t>
            </a:r>
            <a:r>
              <a:rPr lang="de-CH" sz="2400" dirty="0" smtClean="0"/>
              <a:t>» </a:t>
            </a:r>
            <a:r>
              <a:rPr lang="de-CH" sz="2400" dirty="0" err="1" smtClean="0"/>
              <a:t>esquinas</a:t>
            </a:r>
            <a:r>
              <a:rPr lang="de-CH" sz="2400" dirty="0" smtClean="0"/>
              <a:t> </a:t>
            </a:r>
            <a:r>
              <a:rPr lang="de-CH" sz="2400" dirty="0" err="1" smtClean="0"/>
              <a:t>alrededor</a:t>
            </a:r>
            <a:r>
              <a:rPr lang="de-CH" sz="2400" dirty="0" smtClean="0"/>
              <a:t> de </a:t>
            </a:r>
            <a:r>
              <a:rPr lang="de-CH" sz="2400" dirty="0" err="1" smtClean="0"/>
              <a:t>obstáculos</a:t>
            </a:r>
            <a:endParaRPr lang="fr-BE" sz="2400" dirty="0"/>
          </a:p>
        </p:txBody>
      </p:sp>
    </p:spTree>
    <p:extLst>
      <p:ext uri="{BB962C8B-B14F-4D97-AF65-F5344CB8AC3E}">
        <p14:creationId xmlns:p14="http://schemas.microsoft.com/office/powerpoint/2010/main" val="34717203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smtClean="0"/>
              <a:t>HUYGENS EXPLICA LA DIFRACCIÓN</a:t>
            </a:r>
            <a:endParaRPr lang="fr-BE" b="1" dirty="0"/>
          </a:p>
        </p:txBody>
      </p:sp>
      <p:sp>
        <p:nvSpPr>
          <p:cNvPr id="3" name="Content Placeholder 2"/>
          <p:cNvSpPr>
            <a:spLocks noGrp="1"/>
          </p:cNvSpPr>
          <p:nvPr>
            <p:ph idx="1"/>
          </p:nvPr>
        </p:nvSpPr>
        <p:spPr/>
        <p:txBody>
          <a:bodyPr/>
          <a:lstStyle/>
          <a:p>
            <a:r>
              <a:rPr lang="es-ES" dirty="0"/>
              <a:t>“Cada punto de un frente de ondas se comporta como un foco de ondas secundario emitiendo ondas en todas direcciones</a:t>
            </a:r>
            <a:r>
              <a:rPr lang="es-ES" dirty="0" smtClean="0"/>
              <a:t>”</a:t>
            </a:r>
          </a:p>
          <a:p>
            <a:endParaRPr lang="es-ES" dirty="0"/>
          </a:p>
          <a:p>
            <a:r>
              <a:rPr lang="es-ES" dirty="0" smtClean="0"/>
              <a:t>Estas ondas interfieren dando lugar al patrón observado</a:t>
            </a:r>
            <a:endParaRPr lang="fr-BE" dirty="0"/>
          </a:p>
          <a:p>
            <a:endParaRPr lang="fr-BE" dirty="0"/>
          </a:p>
        </p:txBody>
      </p:sp>
      <p:pic>
        <p:nvPicPr>
          <p:cNvPr id="4" name="Picture 3"/>
          <p:cNvPicPr>
            <a:picLocks noChangeAspect="1"/>
          </p:cNvPicPr>
          <p:nvPr/>
        </p:nvPicPr>
        <p:blipFill>
          <a:blip r:embed="rId2"/>
          <a:stretch>
            <a:fillRect/>
          </a:stretch>
        </p:blipFill>
        <p:spPr>
          <a:xfrm>
            <a:off x="2028568" y="3852862"/>
            <a:ext cx="7162800" cy="2809875"/>
          </a:xfrm>
          <a:prstGeom prst="rect">
            <a:avLst/>
          </a:prstGeom>
        </p:spPr>
      </p:pic>
    </p:spTree>
    <p:extLst>
      <p:ext uri="{BB962C8B-B14F-4D97-AF65-F5344CB8AC3E}">
        <p14:creationId xmlns:p14="http://schemas.microsoft.com/office/powerpoint/2010/main" val="16468380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Ondas</a:t>
            </a:r>
            <a:r>
              <a:rPr lang="de-CH" dirty="0" smtClean="0"/>
              <a:t> en fase</a:t>
            </a:r>
            <a:endParaRPr lang="fr-BE" dirty="0"/>
          </a:p>
        </p:txBody>
      </p:sp>
      <p:pic>
        <p:nvPicPr>
          <p:cNvPr id="4" name="Content Placeholder 3"/>
          <p:cNvPicPr>
            <a:picLocks noGrp="1" noChangeAspect="1"/>
          </p:cNvPicPr>
          <p:nvPr>
            <p:ph idx="1"/>
          </p:nvPr>
        </p:nvPicPr>
        <p:blipFill>
          <a:blip r:embed="rId2"/>
          <a:stretch>
            <a:fillRect/>
          </a:stretch>
        </p:blipFill>
        <p:spPr>
          <a:xfrm>
            <a:off x="2071687" y="2382044"/>
            <a:ext cx="8048625" cy="3238500"/>
          </a:xfrm>
          <a:prstGeom prst="rect">
            <a:avLst/>
          </a:prstGeom>
        </p:spPr>
      </p:pic>
    </p:spTree>
    <p:extLst>
      <p:ext uri="{BB962C8B-B14F-4D97-AF65-F5344CB8AC3E}">
        <p14:creationId xmlns:p14="http://schemas.microsoft.com/office/powerpoint/2010/main" val="42315741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Ondas</a:t>
            </a:r>
            <a:r>
              <a:rPr lang="de-CH" dirty="0" smtClean="0"/>
              <a:t> en </a:t>
            </a:r>
            <a:r>
              <a:rPr lang="de-CH" dirty="0" err="1" smtClean="0"/>
              <a:t>oposición</a:t>
            </a:r>
            <a:r>
              <a:rPr lang="de-CH" dirty="0" smtClean="0"/>
              <a:t> de fase</a:t>
            </a:r>
            <a:endParaRPr lang="fr-BE" dirty="0"/>
          </a:p>
        </p:txBody>
      </p:sp>
      <p:pic>
        <p:nvPicPr>
          <p:cNvPr id="4" name="Content Placeholder 3"/>
          <p:cNvPicPr>
            <a:picLocks noGrp="1" noChangeAspect="1"/>
          </p:cNvPicPr>
          <p:nvPr>
            <p:ph idx="1"/>
          </p:nvPr>
        </p:nvPicPr>
        <p:blipFill>
          <a:blip r:embed="rId2"/>
          <a:stretch>
            <a:fillRect/>
          </a:stretch>
        </p:blipFill>
        <p:spPr>
          <a:xfrm>
            <a:off x="2085975" y="2382044"/>
            <a:ext cx="8020050" cy="3238500"/>
          </a:xfrm>
          <a:prstGeom prst="rect">
            <a:avLst/>
          </a:prstGeom>
        </p:spPr>
      </p:pic>
    </p:spTree>
    <p:extLst>
      <p:ext uri="{BB962C8B-B14F-4D97-AF65-F5344CB8AC3E}">
        <p14:creationId xmlns:p14="http://schemas.microsoft.com/office/powerpoint/2010/main" val="3885758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232833"/>
            <a:ext cx="8534400" cy="1507067"/>
          </a:xfrm>
        </p:spPr>
        <p:txBody>
          <a:bodyPr/>
          <a:lstStyle/>
          <a:p>
            <a:r>
              <a:rPr lang="de-CH" dirty="0" smtClean="0"/>
              <a:t>PRINCIPIO DE HUYGENS</a:t>
            </a:r>
            <a:endParaRPr lang="fr-BE" dirty="0"/>
          </a:p>
        </p:txBody>
      </p:sp>
      <p:sp>
        <p:nvSpPr>
          <p:cNvPr id="3" name="Content Placeholder 2"/>
          <p:cNvSpPr>
            <a:spLocks noGrp="1"/>
          </p:cNvSpPr>
          <p:nvPr>
            <p:ph idx="1"/>
          </p:nvPr>
        </p:nvSpPr>
        <p:spPr/>
        <p:txBody>
          <a:bodyPr/>
          <a:lstStyle/>
          <a:p>
            <a:r>
              <a:rPr lang="en-US" dirty="0" err="1" smtClean="0"/>
              <a:t>Cada</a:t>
            </a:r>
            <a:r>
              <a:rPr lang="en-US" dirty="0" smtClean="0"/>
              <a:t> </a:t>
            </a:r>
            <a:r>
              <a:rPr lang="en-US" dirty="0" err="1" smtClean="0"/>
              <a:t>punto</a:t>
            </a:r>
            <a:r>
              <a:rPr lang="en-US" dirty="0" smtClean="0"/>
              <a:t> de un </a:t>
            </a:r>
            <a:r>
              <a:rPr lang="en-US" dirty="0" err="1" smtClean="0"/>
              <a:t>frente</a:t>
            </a:r>
            <a:r>
              <a:rPr lang="en-US" dirty="0" smtClean="0"/>
              <a:t> de </a:t>
            </a:r>
            <a:r>
              <a:rPr lang="en-US" dirty="0" err="1" smtClean="0"/>
              <a:t>ondas</a:t>
            </a:r>
            <a:r>
              <a:rPr lang="en-US" dirty="0" smtClean="0"/>
              <a:t> </a:t>
            </a:r>
            <a:r>
              <a:rPr lang="en-US" dirty="0" err="1" smtClean="0"/>
              <a:t>puede</a:t>
            </a:r>
            <a:r>
              <a:rPr lang="en-US" dirty="0" smtClean="0"/>
              <a:t> </a:t>
            </a:r>
            <a:r>
              <a:rPr lang="en-US" dirty="0" err="1" smtClean="0"/>
              <a:t>considerarse</a:t>
            </a:r>
            <a:r>
              <a:rPr lang="en-US" dirty="0" smtClean="0"/>
              <a:t> </a:t>
            </a:r>
            <a:r>
              <a:rPr lang="en-US" dirty="0" err="1" smtClean="0"/>
              <a:t>como</a:t>
            </a:r>
            <a:r>
              <a:rPr lang="en-US" dirty="0" smtClean="0"/>
              <a:t> </a:t>
            </a:r>
            <a:r>
              <a:rPr lang="en-US" dirty="0" err="1" smtClean="0"/>
              <a:t>foco</a:t>
            </a:r>
            <a:r>
              <a:rPr lang="en-US" dirty="0" smtClean="0"/>
              <a:t> de </a:t>
            </a:r>
            <a:r>
              <a:rPr lang="en-US" dirty="0" err="1" smtClean="0"/>
              <a:t>nuevas</a:t>
            </a:r>
            <a:r>
              <a:rPr lang="en-US" dirty="0" smtClean="0"/>
              <a:t> </a:t>
            </a:r>
            <a:r>
              <a:rPr lang="en-US" dirty="0" err="1" smtClean="0"/>
              <a:t>ondas</a:t>
            </a:r>
            <a:r>
              <a:rPr lang="en-US" dirty="0" smtClean="0"/>
              <a:t> ( </a:t>
            </a:r>
            <a:r>
              <a:rPr lang="en-US" dirty="0" err="1" smtClean="0"/>
              <a:t>ondas</a:t>
            </a:r>
            <a:r>
              <a:rPr lang="en-US" dirty="0" smtClean="0"/>
              <a:t> </a:t>
            </a:r>
            <a:r>
              <a:rPr lang="en-US" dirty="0" err="1" smtClean="0"/>
              <a:t>secundarias</a:t>
            </a:r>
            <a:r>
              <a:rPr lang="en-US" dirty="0" smtClean="0"/>
              <a:t>)</a:t>
            </a:r>
          </a:p>
          <a:p>
            <a:r>
              <a:rPr lang="en-US" dirty="0" err="1" smtClean="0"/>
              <a:t>Cuando</a:t>
            </a:r>
            <a:r>
              <a:rPr lang="en-US" dirty="0" smtClean="0"/>
              <a:t> </a:t>
            </a:r>
            <a:r>
              <a:rPr lang="en-US" dirty="0" err="1" smtClean="0"/>
              <a:t>una</a:t>
            </a:r>
            <a:r>
              <a:rPr lang="en-US" dirty="0" smtClean="0"/>
              <a:t> </a:t>
            </a:r>
            <a:r>
              <a:rPr lang="en-US" dirty="0" err="1" smtClean="0"/>
              <a:t>onda</a:t>
            </a:r>
            <a:r>
              <a:rPr lang="en-US" dirty="0" smtClean="0"/>
              <a:t> se </a:t>
            </a:r>
            <a:r>
              <a:rPr lang="en-US" dirty="0" err="1" smtClean="0"/>
              <a:t>desplaza</a:t>
            </a:r>
            <a:r>
              <a:rPr lang="en-US" dirty="0" smtClean="0"/>
              <a:t>, el </a:t>
            </a:r>
            <a:r>
              <a:rPr lang="en-US" dirty="0" err="1" smtClean="0"/>
              <a:t>nuevo</a:t>
            </a:r>
            <a:r>
              <a:rPr lang="en-US" dirty="0" smtClean="0"/>
              <a:t> </a:t>
            </a:r>
            <a:r>
              <a:rPr lang="en-US" dirty="0" err="1" smtClean="0"/>
              <a:t>frente</a:t>
            </a:r>
            <a:r>
              <a:rPr lang="en-US" dirty="0" smtClean="0"/>
              <a:t> de </a:t>
            </a:r>
            <a:r>
              <a:rPr lang="en-US" dirty="0" err="1" smtClean="0"/>
              <a:t>ondas</a:t>
            </a:r>
            <a:r>
              <a:rPr lang="en-US" dirty="0" smtClean="0"/>
              <a:t> </a:t>
            </a:r>
            <a:r>
              <a:rPr lang="en-US" dirty="0" err="1" smtClean="0"/>
              <a:t>es</a:t>
            </a:r>
            <a:r>
              <a:rPr lang="en-US" dirty="0" smtClean="0"/>
              <a:t> la </a:t>
            </a:r>
            <a:r>
              <a:rPr lang="en-US" dirty="0" err="1" smtClean="0"/>
              <a:t>envolvente</a:t>
            </a:r>
            <a:r>
              <a:rPr lang="en-US" dirty="0" smtClean="0"/>
              <a:t> de las </a:t>
            </a:r>
            <a:r>
              <a:rPr lang="en-US" dirty="0" err="1" smtClean="0"/>
              <a:t>ondas</a:t>
            </a:r>
            <a:r>
              <a:rPr lang="en-US" dirty="0" smtClean="0"/>
              <a:t> </a:t>
            </a:r>
            <a:r>
              <a:rPr lang="en-US" dirty="0" err="1" smtClean="0"/>
              <a:t>secundarias</a:t>
            </a:r>
            <a:r>
              <a:rPr lang="en-US" dirty="0" smtClean="0"/>
              <a:t>.</a:t>
            </a:r>
            <a:endParaRPr lang="fr-BE" dirty="0"/>
          </a:p>
        </p:txBody>
      </p:sp>
      <p:pic>
        <p:nvPicPr>
          <p:cNvPr id="5" name="Picture 4"/>
          <p:cNvPicPr>
            <a:picLocks noChangeAspect="1"/>
          </p:cNvPicPr>
          <p:nvPr/>
        </p:nvPicPr>
        <p:blipFill>
          <a:blip r:embed="rId2"/>
          <a:stretch>
            <a:fillRect/>
          </a:stretch>
        </p:blipFill>
        <p:spPr>
          <a:xfrm>
            <a:off x="6442525" y="3439875"/>
            <a:ext cx="4029075" cy="3171825"/>
          </a:xfrm>
          <a:prstGeom prst="rect">
            <a:avLst/>
          </a:prstGeom>
        </p:spPr>
      </p:pic>
      <p:pic>
        <p:nvPicPr>
          <p:cNvPr id="7" name="Picture 6"/>
          <p:cNvPicPr>
            <a:picLocks noChangeAspect="1"/>
          </p:cNvPicPr>
          <p:nvPr/>
        </p:nvPicPr>
        <p:blipFill>
          <a:blip r:embed="rId3"/>
          <a:stretch>
            <a:fillRect/>
          </a:stretch>
        </p:blipFill>
        <p:spPr>
          <a:xfrm>
            <a:off x="1393921" y="3949461"/>
            <a:ext cx="4351786" cy="2778259"/>
          </a:xfrm>
          <a:prstGeom prst="rect">
            <a:avLst/>
          </a:prstGeom>
        </p:spPr>
      </p:pic>
      <p:sp>
        <p:nvSpPr>
          <p:cNvPr id="4" name="TextBox 3"/>
          <p:cNvSpPr txBox="1"/>
          <p:nvPr/>
        </p:nvSpPr>
        <p:spPr>
          <a:xfrm>
            <a:off x="7872663" y="232833"/>
            <a:ext cx="3481137" cy="1477328"/>
          </a:xfrm>
          <a:prstGeom prst="rect">
            <a:avLst/>
          </a:prstGeom>
          <a:noFill/>
        </p:spPr>
        <p:txBody>
          <a:bodyPr wrap="square" rtlCol="0">
            <a:spAutoFit/>
          </a:bodyPr>
          <a:lstStyle/>
          <a:p>
            <a:r>
              <a:rPr lang="de-CH" dirty="0" err="1" smtClean="0"/>
              <a:t>Frente</a:t>
            </a:r>
            <a:r>
              <a:rPr lang="de-CH" dirty="0" smtClean="0"/>
              <a:t> de </a:t>
            </a:r>
            <a:r>
              <a:rPr lang="de-CH" dirty="0" err="1" smtClean="0"/>
              <a:t>ondas</a:t>
            </a:r>
            <a:r>
              <a:rPr lang="de-CH" dirty="0" smtClean="0"/>
              <a:t>: </a:t>
            </a:r>
            <a:r>
              <a:rPr lang="de-CH" dirty="0" err="1" smtClean="0"/>
              <a:t>formado</a:t>
            </a:r>
            <a:r>
              <a:rPr lang="de-CH" dirty="0" smtClean="0"/>
              <a:t> </a:t>
            </a:r>
            <a:r>
              <a:rPr lang="de-CH" dirty="0" err="1" smtClean="0"/>
              <a:t>por</a:t>
            </a:r>
            <a:r>
              <a:rPr lang="de-CH" dirty="0" smtClean="0"/>
              <a:t> los </a:t>
            </a:r>
            <a:r>
              <a:rPr lang="de-CH" dirty="0" err="1" smtClean="0"/>
              <a:t>puntos</a:t>
            </a:r>
            <a:r>
              <a:rPr lang="de-CH" dirty="0" smtClean="0"/>
              <a:t> </a:t>
            </a:r>
            <a:r>
              <a:rPr lang="de-CH" dirty="0" err="1" smtClean="0"/>
              <a:t>con</a:t>
            </a:r>
            <a:r>
              <a:rPr lang="de-CH" dirty="0" smtClean="0"/>
              <a:t> </a:t>
            </a:r>
            <a:r>
              <a:rPr lang="de-CH" dirty="0" err="1" smtClean="0"/>
              <a:t>el</a:t>
            </a:r>
            <a:r>
              <a:rPr lang="de-CH" dirty="0" smtClean="0"/>
              <a:t> </a:t>
            </a:r>
            <a:r>
              <a:rPr lang="de-CH" dirty="0" err="1" smtClean="0"/>
              <a:t>mismo</a:t>
            </a:r>
            <a:r>
              <a:rPr lang="de-CH" dirty="0" smtClean="0"/>
              <a:t> </a:t>
            </a:r>
            <a:r>
              <a:rPr lang="de-CH" dirty="0" err="1" smtClean="0"/>
              <a:t>estado</a:t>
            </a:r>
            <a:r>
              <a:rPr lang="de-CH" dirty="0" smtClean="0"/>
              <a:t> de </a:t>
            </a:r>
            <a:r>
              <a:rPr lang="de-CH" dirty="0" err="1" smtClean="0"/>
              <a:t>vibración</a:t>
            </a:r>
            <a:r>
              <a:rPr lang="de-CH" dirty="0" smtClean="0"/>
              <a:t>  ( en fase)</a:t>
            </a:r>
          </a:p>
          <a:p>
            <a:r>
              <a:rPr lang="de-CH" dirty="0" err="1" smtClean="0"/>
              <a:t>Distancia</a:t>
            </a:r>
            <a:r>
              <a:rPr lang="de-CH" dirty="0" smtClean="0"/>
              <a:t> entre dos </a:t>
            </a:r>
            <a:r>
              <a:rPr lang="de-CH" dirty="0" err="1" smtClean="0"/>
              <a:t>frentes</a:t>
            </a:r>
            <a:r>
              <a:rPr lang="de-CH" dirty="0" smtClean="0"/>
              <a:t> de </a:t>
            </a:r>
            <a:r>
              <a:rPr lang="de-CH" dirty="0" err="1" smtClean="0"/>
              <a:t>onda</a:t>
            </a:r>
            <a:r>
              <a:rPr lang="de-CH" dirty="0" smtClean="0"/>
              <a:t> es </a:t>
            </a:r>
            <a:r>
              <a:rPr lang="de-CH" dirty="0" err="1" smtClean="0"/>
              <a:t>una</a:t>
            </a:r>
            <a:r>
              <a:rPr lang="de-CH" dirty="0" smtClean="0"/>
              <a:t> </a:t>
            </a:r>
            <a:r>
              <a:rPr lang="de-CH" dirty="0" err="1" smtClean="0"/>
              <a:t>longitud</a:t>
            </a:r>
            <a:r>
              <a:rPr lang="de-CH" dirty="0" smtClean="0"/>
              <a:t> de </a:t>
            </a:r>
            <a:r>
              <a:rPr lang="de-CH" dirty="0" err="1" smtClean="0"/>
              <a:t>onda</a:t>
            </a:r>
            <a:r>
              <a:rPr lang="de-CH" dirty="0" smtClean="0"/>
              <a:t>.</a:t>
            </a:r>
            <a:endParaRPr lang="fr-BE" dirty="0"/>
          </a:p>
        </p:txBody>
      </p:sp>
    </p:spTree>
    <p:extLst>
      <p:ext uri="{BB962C8B-B14F-4D97-AF65-F5344CB8AC3E}">
        <p14:creationId xmlns:p14="http://schemas.microsoft.com/office/powerpoint/2010/main" val="33458739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INTERFERENCIA O SUPERPOSICIÓN DE ONDAS</a:t>
            </a:r>
            <a:endParaRPr lang="fr-BE" dirty="0"/>
          </a:p>
        </p:txBody>
      </p:sp>
      <p:sp>
        <p:nvSpPr>
          <p:cNvPr id="5" name="Content Placeholder 4"/>
          <p:cNvSpPr>
            <a:spLocks noGrp="1"/>
          </p:cNvSpPr>
          <p:nvPr>
            <p:ph idx="1"/>
          </p:nvPr>
        </p:nvSpPr>
        <p:spPr/>
        <p:txBody>
          <a:bodyPr>
            <a:normAutofit/>
          </a:bodyPr>
          <a:lstStyle/>
          <a:p>
            <a:r>
              <a:rPr lang="de-CH" dirty="0" smtClean="0"/>
              <a:t>Dos </a:t>
            </a:r>
            <a:r>
              <a:rPr lang="de-CH" dirty="0" err="1" smtClean="0"/>
              <a:t>ondas</a:t>
            </a:r>
            <a:r>
              <a:rPr lang="de-CH" dirty="0" smtClean="0"/>
              <a:t> </a:t>
            </a:r>
            <a:r>
              <a:rPr lang="de-CH" dirty="0" err="1" smtClean="0"/>
              <a:t>que</a:t>
            </a:r>
            <a:r>
              <a:rPr lang="de-CH" dirty="0" smtClean="0"/>
              <a:t> </a:t>
            </a:r>
            <a:r>
              <a:rPr lang="de-CH" dirty="0" err="1" smtClean="0"/>
              <a:t>coinciden</a:t>
            </a:r>
            <a:r>
              <a:rPr lang="de-CH" dirty="0" smtClean="0"/>
              <a:t> en </a:t>
            </a:r>
            <a:r>
              <a:rPr lang="de-CH" dirty="0" err="1" smtClean="0"/>
              <a:t>el</a:t>
            </a:r>
            <a:r>
              <a:rPr lang="de-CH" dirty="0" smtClean="0"/>
              <a:t> </a:t>
            </a:r>
            <a:r>
              <a:rPr lang="de-CH" dirty="0" err="1" smtClean="0"/>
              <a:t>tiempo</a:t>
            </a:r>
            <a:r>
              <a:rPr lang="de-CH" dirty="0" smtClean="0"/>
              <a:t> y en </a:t>
            </a:r>
            <a:r>
              <a:rPr lang="de-CH" dirty="0" err="1" smtClean="0"/>
              <a:t>el</a:t>
            </a:r>
            <a:r>
              <a:rPr lang="de-CH" dirty="0" smtClean="0"/>
              <a:t> </a:t>
            </a:r>
            <a:r>
              <a:rPr lang="de-CH" dirty="0" err="1" smtClean="0"/>
              <a:t>espacio</a:t>
            </a:r>
            <a:r>
              <a:rPr lang="de-CH" dirty="0" smtClean="0"/>
              <a:t> en </a:t>
            </a:r>
            <a:r>
              <a:rPr lang="de-CH" dirty="0" err="1" smtClean="0"/>
              <a:t>un</a:t>
            </a:r>
            <a:r>
              <a:rPr lang="de-CH" dirty="0" smtClean="0"/>
              <a:t> </a:t>
            </a:r>
            <a:r>
              <a:rPr lang="de-CH" dirty="0" err="1" smtClean="0"/>
              <a:t>punto</a:t>
            </a:r>
            <a:r>
              <a:rPr lang="de-CH" dirty="0" smtClean="0"/>
              <a:t> </a:t>
            </a:r>
            <a:r>
              <a:rPr lang="de-CH" dirty="0" err="1" smtClean="0"/>
              <a:t>producen</a:t>
            </a:r>
            <a:r>
              <a:rPr lang="de-CH" dirty="0" smtClean="0"/>
              <a:t> </a:t>
            </a:r>
            <a:r>
              <a:rPr lang="de-CH" dirty="0" err="1" smtClean="0"/>
              <a:t>una</a:t>
            </a:r>
            <a:r>
              <a:rPr lang="de-CH" dirty="0" smtClean="0"/>
              <a:t> </a:t>
            </a:r>
            <a:r>
              <a:rPr lang="de-CH" dirty="0" err="1" smtClean="0"/>
              <a:t>perturbación</a:t>
            </a:r>
            <a:r>
              <a:rPr lang="de-CH" dirty="0" smtClean="0"/>
              <a:t> </a:t>
            </a:r>
            <a:r>
              <a:rPr lang="de-CH" dirty="0" err="1" smtClean="0"/>
              <a:t>que</a:t>
            </a:r>
            <a:r>
              <a:rPr lang="de-CH" dirty="0" smtClean="0"/>
              <a:t> es la </a:t>
            </a:r>
            <a:r>
              <a:rPr lang="de-CH" dirty="0" err="1" smtClean="0"/>
              <a:t>suma</a:t>
            </a:r>
            <a:r>
              <a:rPr lang="de-CH" dirty="0" smtClean="0"/>
              <a:t> de las </a:t>
            </a:r>
            <a:r>
              <a:rPr lang="de-CH" dirty="0" err="1" smtClean="0"/>
              <a:t>perturbaciones</a:t>
            </a:r>
            <a:r>
              <a:rPr lang="de-CH" dirty="0" smtClean="0"/>
              <a:t> individuales. Es </a:t>
            </a:r>
            <a:r>
              <a:rPr lang="de-CH" dirty="0" err="1" smtClean="0"/>
              <a:t>el</a:t>
            </a:r>
            <a:r>
              <a:rPr lang="de-CH" dirty="0" smtClean="0"/>
              <a:t> PRINCIPIO DE SUPERPOSICIÓN.</a:t>
            </a:r>
          </a:p>
          <a:p>
            <a:endParaRPr lang="de-CH" dirty="0"/>
          </a:p>
          <a:p>
            <a:endParaRPr lang="de-CH" dirty="0"/>
          </a:p>
          <a:p>
            <a:endParaRPr lang="fr-BE" dirty="0"/>
          </a:p>
        </p:txBody>
      </p:sp>
      <p:pic>
        <p:nvPicPr>
          <p:cNvPr id="3" name="Picture 2"/>
          <p:cNvPicPr>
            <a:picLocks noChangeAspect="1"/>
          </p:cNvPicPr>
          <p:nvPr/>
        </p:nvPicPr>
        <p:blipFill>
          <a:blip r:embed="rId2"/>
          <a:stretch>
            <a:fillRect/>
          </a:stretch>
        </p:blipFill>
        <p:spPr>
          <a:xfrm>
            <a:off x="1221205" y="3151271"/>
            <a:ext cx="4038600" cy="3314700"/>
          </a:xfrm>
          <a:prstGeom prst="rect">
            <a:avLst/>
          </a:prstGeom>
        </p:spPr>
      </p:pic>
    </p:spTree>
    <p:extLst>
      <p:ext uri="{BB962C8B-B14F-4D97-AF65-F5344CB8AC3E}">
        <p14:creationId xmlns:p14="http://schemas.microsoft.com/office/powerpoint/2010/main" val="41100691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INTERFERENCIA CONSTRUCTIVA</a:t>
            </a:r>
            <a:endParaRPr lang="fr-BE" dirty="0"/>
          </a:p>
        </p:txBody>
      </p:sp>
      <p:pic>
        <p:nvPicPr>
          <p:cNvPr id="3" name="Picture 2"/>
          <p:cNvPicPr>
            <a:picLocks noChangeAspect="1"/>
          </p:cNvPicPr>
          <p:nvPr/>
        </p:nvPicPr>
        <p:blipFill>
          <a:blip r:embed="rId2"/>
          <a:stretch>
            <a:fillRect/>
          </a:stretch>
        </p:blipFill>
        <p:spPr>
          <a:xfrm>
            <a:off x="576262" y="3352799"/>
            <a:ext cx="5035432" cy="2314575"/>
          </a:xfrm>
          <a:prstGeom prst="rect">
            <a:avLst/>
          </a:prstGeom>
        </p:spPr>
      </p:pic>
      <p:sp>
        <p:nvSpPr>
          <p:cNvPr id="6" name="Rectangle 5"/>
          <p:cNvSpPr/>
          <p:nvPr/>
        </p:nvSpPr>
        <p:spPr>
          <a:xfrm>
            <a:off x="388878" y="5825173"/>
            <a:ext cx="6096000" cy="923330"/>
          </a:xfrm>
          <a:prstGeom prst="rect">
            <a:avLst/>
          </a:prstGeom>
        </p:spPr>
        <p:txBody>
          <a:bodyPr>
            <a:spAutoFit/>
          </a:bodyPr>
          <a:lstStyle/>
          <a:p>
            <a:r>
              <a:rPr lang="de-CH" dirty="0"/>
              <a:t>Si las </a:t>
            </a:r>
            <a:r>
              <a:rPr lang="de-CH" dirty="0" err="1"/>
              <a:t>ondas</a:t>
            </a:r>
            <a:r>
              <a:rPr lang="de-CH" dirty="0"/>
              <a:t> </a:t>
            </a:r>
            <a:r>
              <a:rPr lang="de-CH" dirty="0" err="1"/>
              <a:t>son</a:t>
            </a:r>
            <a:r>
              <a:rPr lang="de-CH" dirty="0"/>
              <a:t> </a:t>
            </a:r>
            <a:r>
              <a:rPr lang="de-CH" dirty="0" err="1" smtClean="0"/>
              <a:t>idénticas</a:t>
            </a:r>
            <a:r>
              <a:rPr lang="de-CH" dirty="0"/>
              <a:t>, la </a:t>
            </a:r>
            <a:r>
              <a:rPr lang="de-CH" dirty="0" err="1"/>
              <a:t>amplitud</a:t>
            </a:r>
            <a:r>
              <a:rPr lang="de-CH" dirty="0"/>
              <a:t> </a:t>
            </a:r>
            <a:r>
              <a:rPr lang="de-CH" dirty="0" err="1"/>
              <a:t>varía</a:t>
            </a:r>
            <a:r>
              <a:rPr lang="de-CH" dirty="0"/>
              <a:t> entre 0 y </a:t>
            </a:r>
            <a:r>
              <a:rPr lang="de-CH" dirty="0" err="1"/>
              <a:t>el</a:t>
            </a:r>
            <a:r>
              <a:rPr lang="de-CH" dirty="0"/>
              <a:t> </a:t>
            </a:r>
            <a:r>
              <a:rPr lang="de-CH" dirty="0" err="1"/>
              <a:t>doble</a:t>
            </a:r>
            <a:r>
              <a:rPr lang="de-CH" dirty="0"/>
              <a:t> de la </a:t>
            </a:r>
            <a:r>
              <a:rPr lang="de-CH" dirty="0" err="1"/>
              <a:t>amplitud</a:t>
            </a:r>
            <a:r>
              <a:rPr lang="de-CH" dirty="0" smtClean="0"/>
              <a:t>.</a:t>
            </a:r>
          </a:p>
          <a:p>
            <a:endParaRPr lang="de-CH" dirty="0"/>
          </a:p>
        </p:txBody>
      </p:sp>
      <p:pic>
        <p:nvPicPr>
          <p:cNvPr id="7" name="Picture 6"/>
          <p:cNvPicPr>
            <a:picLocks noChangeAspect="1"/>
          </p:cNvPicPr>
          <p:nvPr/>
        </p:nvPicPr>
        <p:blipFill>
          <a:blip r:embed="rId3"/>
          <a:stretch>
            <a:fillRect/>
          </a:stretch>
        </p:blipFill>
        <p:spPr>
          <a:xfrm>
            <a:off x="8720138" y="2662236"/>
            <a:ext cx="2114550" cy="2000250"/>
          </a:xfrm>
          <a:prstGeom prst="rect">
            <a:avLst/>
          </a:prstGeom>
        </p:spPr>
      </p:pic>
      <p:sp>
        <p:nvSpPr>
          <p:cNvPr id="4" name="Rectangle 3"/>
          <p:cNvSpPr/>
          <p:nvPr/>
        </p:nvSpPr>
        <p:spPr>
          <a:xfrm>
            <a:off x="5819775" y="1469210"/>
            <a:ext cx="6096000" cy="923330"/>
          </a:xfrm>
          <a:prstGeom prst="rect">
            <a:avLst/>
          </a:prstGeom>
        </p:spPr>
        <p:txBody>
          <a:bodyPr>
            <a:spAutoFit/>
          </a:bodyPr>
          <a:lstStyle/>
          <a:p>
            <a:r>
              <a:rPr lang="de-CH" dirty="0"/>
              <a:t>Si los </a:t>
            </a:r>
            <a:r>
              <a:rPr lang="de-CH" dirty="0" err="1"/>
              <a:t>focos</a:t>
            </a:r>
            <a:r>
              <a:rPr lang="de-CH" dirty="0"/>
              <a:t> </a:t>
            </a:r>
            <a:r>
              <a:rPr lang="de-CH" dirty="0" err="1"/>
              <a:t>están</a:t>
            </a:r>
            <a:r>
              <a:rPr lang="de-CH" dirty="0"/>
              <a:t> </a:t>
            </a:r>
            <a:r>
              <a:rPr lang="de-CH" dirty="0" err="1"/>
              <a:t>situados</a:t>
            </a:r>
            <a:r>
              <a:rPr lang="de-CH" dirty="0"/>
              <a:t> en A y B y las </a:t>
            </a:r>
            <a:r>
              <a:rPr lang="de-CH" dirty="0" err="1"/>
              <a:t>ondas</a:t>
            </a:r>
            <a:r>
              <a:rPr lang="de-CH" dirty="0"/>
              <a:t> </a:t>
            </a:r>
            <a:r>
              <a:rPr lang="de-CH" dirty="0" err="1"/>
              <a:t>están</a:t>
            </a:r>
            <a:r>
              <a:rPr lang="de-CH" dirty="0"/>
              <a:t> en fase, en </a:t>
            </a:r>
            <a:r>
              <a:rPr lang="de-CH" dirty="0" err="1"/>
              <a:t>un</a:t>
            </a:r>
            <a:r>
              <a:rPr lang="de-CH" dirty="0"/>
              <a:t> </a:t>
            </a:r>
            <a:r>
              <a:rPr lang="de-CH" dirty="0" err="1"/>
              <a:t>punto</a:t>
            </a:r>
            <a:r>
              <a:rPr lang="de-CH" dirty="0"/>
              <a:t> P, la </a:t>
            </a:r>
            <a:r>
              <a:rPr lang="de-CH" dirty="0" err="1"/>
              <a:t>interferencia</a:t>
            </a:r>
            <a:r>
              <a:rPr lang="de-CH" dirty="0"/>
              <a:t> es </a:t>
            </a:r>
            <a:r>
              <a:rPr lang="de-CH" dirty="0" err="1"/>
              <a:t>constructiva</a:t>
            </a:r>
            <a:r>
              <a:rPr lang="de-CH" dirty="0"/>
              <a:t> si la </a:t>
            </a:r>
            <a:r>
              <a:rPr lang="de-CH" dirty="0" err="1"/>
              <a:t>diferencia</a:t>
            </a:r>
            <a:r>
              <a:rPr lang="de-CH" dirty="0"/>
              <a:t> de </a:t>
            </a:r>
            <a:r>
              <a:rPr lang="de-CH" dirty="0" err="1"/>
              <a:t>caminos</a:t>
            </a:r>
            <a:r>
              <a:rPr lang="de-CH" dirty="0"/>
              <a:t> es </a:t>
            </a:r>
            <a:r>
              <a:rPr lang="de-CH" dirty="0" err="1"/>
              <a:t>un</a:t>
            </a:r>
            <a:r>
              <a:rPr lang="de-CH" dirty="0"/>
              <a:t> </a:t>
            </a:r>
            <a:r>
              <a:rPr lang="de-CH" dirty="0" err="1"/>
              <a:t>número</a:t>
            </a:r>
            <a:r>
              <a:rPr lang="de-CH" dirty="0"/>
              <a:t> </a:t>
            </a:r>
            <a:r>
              <a:rPr lang="de-CH" dirty="0" err="1"/>
              <a:t>entero</a:t>
            </a:r>
            <a:r>
              <a:rPr lang="de-CH" dirty="0"/>
              <a:t> de </a:t>
            </a:r>
            <a:r>
              <a:rPr lang="de-CH" dirty="0" err="1"/>
              <a:t>longitudes</a:t>
            </a:r>
            <a:r>
              <a:rPr lang="de-CH" dirty="0"/>
              <a:t> de </a:t>
            </a:r>
            <a:r>
              <a:rPr lang="de-CH" dirty="0" err="1"/>
              <a:t>onda</a:t>
            </a:r>
            <a:r>
              <a:rPr lang="de-CH" dirty="0"/>
              <a:t>. </a:t>
            </a:r>
          </a:p>
        </p:txBody>
      </p:sp>
      <p:pic>
        <p:nvPicPr>
          <p:cNvPr id="8" name="Picture 7"/>
          <p:cNvPicPr>
            <a:picLocks noChangeAspect="1"/>
          </p:cNvPicPr>
          <p:nvPr/>
        </p:nvPicPr>
        <p:blipFill>
          <a:blip r:embed="rId4"/>
          <a:stretch>
            <a:fillRect/>
          </a:stretch>
        </p:blipFill>
        <p:spPr>
          <a:xfrm>
            <a:off x="1360428" y="1545749"/>
            <a:ext cx="2905125" cy="1847850"/>
          </a:xfrm>
          <a:prstGeom prst="rect">
            <a:avLst/>
          </a:prstGeom>
        </p:spPr>
      </p:pic>
    </p:spTree>
    <p:extLst>
      <p:ext uri="{BB962C8B-B14F-4D97-AF65-F5344CB8AC3E}">
        <p14:creationId xmlns:p14="http://schemas.microsoft.com/office/powerpoint/2010/main" val="17099892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INTERFERENCIA DESTRUCTIVA</a:t>
            </a:r>
            <a:endParaRPr lang="fr-BE" dirty="0"/>
          </a:p>
        </p:txBody>
      </p:sp>
      <p:pic>
        <p:nvPicPr>
          <p:cNvPr id="6" name="Picture 5"/>
          <p:cNvPicPr>
            <a:picLocks noChangeAspect="1"/>
          </p:cNvPicPr>
          <p:nvPr/>
        </p:nvPicPr>
        <p:blipFill>
          <a:blip r:embed="rId2"/>
          <a:stretch>
            <a:fillRect/>
          </a:stretch>
        </p:blipFill>
        <p:spPr>
          <a:xfrm>
            <a:off x="752475" y="3305471"/>
            <a:ext cx="5007931" cy="2443163"/>
          </a:xfrm>
          <a:prstGeom prst="rect">
            <a:avLst/>
          </a:prstGeom>
        </p:spPr>
      </p:pic>
      <p:sp>
        <p:nvSpPr>
          <p:cNvPr id="7" name="TextBox 6"/>
          <p:cNvSpPr txBox="1"/>
          <p:nvPr/>
        </p:nvSpPr>
        <p:spPr>
          <a:xfrm>
            <a:off x="752475" y="5748634"/>
            <a:ext cx="3708096" cy="461665"/>
          </a:xfrm>
          <a:prstGeom prst="rect">
            <a:avLst/>
          </a:prstGeom>
          <a:noFill/>
        </p:spPr>
        <p:txBody>
          <a:bodyPr wrap="square" rtlCol="0">
            <a:spAutoFit/>
          </a:bodyPr>
          <a:lstStyle/>
          <a:p>
            <a:r>
              <a:rPr lang="de-CH" sz="2400" dirty="0" err="1" smtClean="0">
                <a:solidFill>
                  <a:srgbClr val="FF0000"/>
                </a:solidFill>
              </a:rPr>
              <a:t>Ondas</a:t>
            </a:r>
            <a:r>
              <a:rPr lang="de-CH" sz="2400" dirty="0" smtClean="0">
                <a:solidFill>
                  <a:srgbClr val="FF0000"/>
                </a:solidFill>
              </a:rPr>
              <a:t> en </a:t>
            </a:r>
            <a:r>
              <a:rPr lang="de-CH" sz="2400" dirty="0" err="1" smtClean="0">
                <a:solidFill>
                  <a:srgbClr val="FF0000"/>
                </a:solidFill>
              </a:rPr>
              <a:t>oposición</a:t>
            </a:r>
            <a:r>
              <a:rPr lang="de-CH" sz="2400" dirty="0" smtClean="0">
                <a:solidFill>
                  <a:srgbClr val="FF0000"/>
                </a:solidFill>
              </a:rPr>
              <a:t> de fase</a:t>
            </a:r>
            <a:endParaRPr lang="fr-BE" sz="2400" dirty="0">
              <a:solidFill>
                <a:srgbClr val="FF0000"/>
              </a:solidFill>
            </a:endParaRPr>
          </a:p>
        </p:txBody>
      </p:sp>
      <p:sp>
        <p:nvSpPr>
          <p:cNvPr id="4" name="Rectangle 3"/>
          <p:cNvSpPr/>
          <p:nvPr/>
        </p:nvSpPr>
        <p:spPr>
          <a:xfrm>
            <a:off x="5760406" y="1712714"/>
            <a:ext cx="6096000" cy="923330"/>
          </a:xfrm>
          <a:prstGeom prst="rect">
            <a:avLst/>
          </a:prstGeom>
        </p:spPr>
        <p:txBody>
          <a:bodyPr>
            <a:spAutoFit/>
          </a:bodyPr>
          <a:lstStyle/>
          <a:p>
            <a:r>
              <a:rPr lang="de-CH" dirty="0"/>
              <a:t>Si los </a:t>
            </a:r>
            <a:r>
              <a:rPr lang="de-CH" dirty="0" err="1"/>
              <a:t>focos</a:t>
            </a:r>
            <a:r>
              <a:rPr lang="de-CH" dirty="0"/>
              <a:t> </a:t>
            </a:r>
            <a:r>
              <a:rPr lang="de-CH" dirty="0" err="1"/>
              <a:t>están</a:t>
            </a:r>
            <a:r>
              <a:rPr lang="de-CH" dirty="0"/>
              <a:t> </a:t>
            </a:r>
            <a:r>
              <a:rPr lang="de-CH" dirty="0" err="1"/>
              <a:t>situados</a:t>
            </a:r>
            <a:r>
              <a:rPr lang="de-CH" dirty="0"/>
              <a:t> en A y B y las </a:t>
            </a:r>
            <a:r>
              <a:rPr lang="de-CH" dirty="0" err="1"/>
              <a:t>ondas</a:t>
            </a:r>
            <a:r>
              <a:rPr lang="de-CH" dirty="0"/>
              <a:t> </a:t>
            </a:r>
            <a:r>
              <a:rPr lang="de-CH" dirty="0" err="1"/>
              <a:t>están</a:t>
            </a:r>
            <a:r>
              <a:rPr lang="de-CH" dirty="0"/>
              <a:t> en fase, en </a:t>
            </a:r>
            <a:r>
              <a:rPr lang="de-CH" dirty="0" err="1"/>
              <a:t>un</a:t>
            </a:r>
            <a:r>
              <a:rPr lang="de-CH" dirty="0"/>
              <a:t> </a:t>
            </a:r>
            <a:r>
              <a:rPr lang="de-CH" dirty="0" err="1"/>
              <a:t>punto</a:t>
            </a:r>
            <a:r>
              <a:rPr lang="de-CH" dirty="0"/>
              <a:t> P, la </a:t>
            </a:r>
            <a:r>
              <a:rPr lang="de-CH" dirty="0" err="1"/>
              <a:t>interferencia</a:t>
            </a:r>
            <a:r>
              <a:rPr lang="de-CH" dirty="0"/>
              <a:t> es </a:t>
            </a:r>
            <a:r>
              <a:rPr lang="de-CH" dirty="0" err="1" smtClean="0"/>
              <a:t>destructiva</a:t>
            </a:r>
            <a:r>
              <a:rPr lang="de-CH" dirty="0" smtClean="0"/>
              <a:t> </a:t>
            </a:r>
            <a:r>
              <a:rPr lang="de-CH" dirty="0"/>
              <a:t>si la </a:t>
            </a:r>
            <a:r>
              <a:rPr lang="de-CH" dirty="0" err="1"/>
              <a:t>diferencia</a:t>
            </a:r>
            <a:r>
              <a:rPr lang="de-CH" dirty="0"/>
              <a:t> de </a:t>
            </a:r>
            <a:r>
              <a:rPr lang="de-CH" dirty="0" err="1"/>
              <a:t>caminos</a:t>
            </a:r>
            <a:r>
              <a:rPr lang="de-CH" dirty="0"/>
              <a:t> es </a:t>
            </a:r>
            <a:r>
              <a:rPr lang="de-CH" dirty="0" err="1"/>
              <a:t>un</a:t>
            </a:r>
            <a:r>
              <a:rPr lang="de-CH" dirty="0"/>
              <a:t> </a:t>
            </a:r>
            <a:r>
              <a:rPr lang="de-CH" dirty="0" err="1"/>
              <a:t>número</a:t>
            </a:r>
            <a:r>
              <a:rPr lang="de-CH" dirty="0"/>
              <a:t> </a:t>
            </a:r>
            <a:r>
              <a:rPr lang="de-CH" dirty="0" err="1" smtClean="0"/>
              <a:t>impar</a:t>
            </a:r>
            <a:r>
              <a:rPr lang="de-CH" dirty="0" smtClean="0"/>
              <a:t> de </a:t>
            </a:r>
            <a:r>
              <a:rPr lang="de-CH" dirty="0" err="1" smtClean="0"/>
              <a:t>semilongitudes</a:t>
            </a:r>
            <a:r>
              <a:rPr lang="de-CH" dirty="0" smtClean="0"/>
              <a:t> </a:t>
            </a:r>
            <a:r>
              <a:rPr lang="de-CH" dirty="0"/>
              <a:t>de </a:t>
            </a:r>
            <a:r>
              <a:rPr lang="de-CH" dirty="0" err="1"/>
              <a:t>onda</a:t>
            </a:r>
            <a:endParaRPr lang="fr-BE" dirty="0"/>
          </a:p>
        </p:txBody>
      </p:sp>
      <p:pic>
        <p:nvPicPr>
          <p:cNvPr id="5" name="Picture 4"/>
          <p:cNvPicPr>
            <a:picLocks noChangeAspect="1"/>
          </p:cNvPicPr>
          <p:nvPr/>
        </p:nvPicPr>
        <p:blipFill>
          <a:blip r:embed="rId3"/>
          <a:stretch>
            <a:fillRect/>
          </a:stretch>
        </p:blipFill>
        <p:spPr>
          <a:xfrm>
            <a:off x="8667750" y="3048000"/>
            <a:ext cx="2114550" cy="2000250"/>
          </a:xfrm>
          <a:prstGeom prst="rect">
            <a:avLst/>
          </a:prstGeom>
        </p:spPr>
      </p:pic>
      <p:pic>
        <p:nvPicPr>
          <p:cNvPr id="8" name="Picture 7"/>
          <p:cNvPicPr>
            <a:picLocks noChangeAspect="1"/>
          </p:cNvPicPr>
          <p:nvPr/>
        </p:nvPicPr>
        <p:blipFill>
          <a:blip r:embed="rId4"/>
          <a:stretch>
            <a:fillRect/>
          </a:stretch>
        </p:blipFill>
        <p:spPr>
          <a:xfrm>
            <a:off x="1984071" y="1540965"/>
            <a:ext cx="2476500" cy="1638300"/>
          </a:xfrm>
          <a:prstGeom prst="rect">
            <a:avLst/>
          </a:prstGeom>
        </p:spPr>
      </p:pic>
    </p:spTree>
    <p:extLst>
      <p:ext uri="{BB962C8B-B14F-4D97-AF65-F5344CB8AC3E}">
        <p14:creationId xmlns:p14="http://schemas.microsoft.com/office/powerpoint/2010/main" val="31276231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Patrones</a:t>
            </a:r>
            <a:r>
              <a:rPr lang="de-CH" dirty="0" smtClean="0"/>
              <a:t> de </a:t>
            </a:r>
            <a:r>
              <a:rPr lang="de-CH" dirty="0" err="1" smtClean="0"/>
              <a:t>interferencia</a:t>
            </a:r>
            <a:endParaRPr lang="fr-BE" dirty="0"/>
          </a:p>
        </p:txBody>
      </p:sp>
      <p:sp>
        <p:nvSpPr>
          <p:cNvPr id="3" name="TextBox 2"/>
          <p:cNvSpPr txBox="1"/>
          <p:nvPr/>
        </p:nvSpPr>
        <p:spPr>
          <a:xfrm>
            <a:off x="5274468" y="2296448"/>
            <a:ext cx="3450432" cy="2031325"/>
          </a:xfrm>
          <a:prstGeom prst="rect">
            <a:avLst/>
          </a:prstGeom>
          <a:noFill/>
        </p:spPr>
        <p:txBody>
          <a:bodyPr wrap="square" rtlCol="0">
            <a:spAutoFit/>
          </a:bodyPr>
          <a:lstStyle/>
          <a:p>
            <a:r>
              <a:rPr lang="de-CH" dirty="0" smtClean="0"/>
              <a:t>Los </a:t>
            </a:r>
            <a:r>
              <a:rPr lang="de-CH" dirty="0" err="1" smtClean="0"/>
              <a:t>patrones</a:t>
            </a:r>
            <a:r>
              <a:rPr lang="de-CH" dirty="0" smtClean="0"/>
              <a:t> de </a:t>
            </a:r>
            <a:r>
              <a:rPr lang="de-CH" dirty="0" err="1" smtClean="0"/>
              <a:t>interferencia</a:t>
            </a:r>
            <a:r>
              <a:rPr lang="de-CH" dirty="0" smtClean="0"/>
              <a:t> </a:t>
            </a:r>
            <a:r>
              <a:rPr lang="de-CH" dirty="0" err="1" smtClean="0"/>
              <a:t>puedn</a:t>
            </a:r>
            <a:r>
              <a:rPr lang="de-CH" dirty="0" smtClean="0"/>
              <a:t> </a:t>
            </a:r>
            <a:r>
              <a:rPr lang="de-CH" dirty="0" err="1" smtClean="0"/>
              <a:t>observarse</a:t>
            </a:r>
            <a:r>
              <a:rPr lang="de-CH" dirty="0" smtClean="0"/>
              <a:t> en </a:t>
            </a:r>
            <a:r>
              <a:rPr lang="de-CH" dirty="0" err="1" smtClean="0"/>
              <a:t>todo</a:t>
            </a:r>
            <a:r>
              <a:rPr lang="de-CH" dirty="0" smtClean="0"/>
              <a:t> </a:t>
            </a:r>
            <a:r>
              <a:rPr lang="de-CH" dirty="0" err="1" smtClean="0"/>
              <a:t>tipo</a:t>
            </a:r>
            <a:r>
              <a:rPr lang="de-CH" dirty="0" smtClean="0"/>
              <a:t> de </a:t>
            </a:r>
            <a:r>
              <a:rPr lang="de-CH" dirty="0" err="1" smtClean="0"/>
              <a:t>ondas</a:t>
            </a:r>
            <a:r>
              <a:rPr lang="de-CH" dirty="0" smtClean="0"/>
              <a:t>. Los </a:t>
            </a:r>
            <a:r>
              <a:rPr lang="de-CH" dirty="0" err="1" smtClean="0"/>
              <a:t>diagramas</a:t>
            </a:r>
            <a:r>
              <a:rPr lang="de-CH" dirty="0" smtClean="0"/>
              <a:t> de </a:t>
            </a:r>
            <a:r>
              <a:rPr lang="de-CH" dirty="0" err="1" smtClean="0"/>
              <a:t>más</a:t>
            </a:r>
            <a:r>
              <a:rPr lang="de-CH" dirty="0" smtClean="0"/>
              <a:t> </a:t>
            </a:r>
            <a:r>
              <a:rPr lang="de-CH" dirty="0" err="1" smtClean="0"/>
              <a:t>abajo</a:t>
            </a:r>
            <a:r>
              <a:rPr lang="de-CH" dirty="0" smtClean="0"/>
              <a:t> </a:t>
            </a:r>
            <a:r>
              <a:rPr lang="de-CH" dirty="0" err="1" smtClean="0"/>
              <a:t>representan</a:t>
            </a:r>
            <a:r>
              <a:rPr lang="de-CH" dirty="0" smtClean="0"/>
              <a:t> </a:t>
            </a:r>
            <a:r>
              <a:rPr lang="de-CH" dirty="0" err="1" smtClean="0"/>
              <a:t>el</a:t>
            </a:r>
            <a:r>
              <a:rPr lang="de-CH" dirty="0" smtClean="0"/>
              <a:t> </a:t>
            </a:r>
            <a:r>
              <a:rPr lang="de-CH" dirty="0" err="1" smtClean="0"/>
              <a:t>diagrama</a:t>
            </a:r>
            <a:r>
              <a:rPr lang="de-CH" dirty="0" smtClean="0"/>
              <a:t> de </a:t>
            </a:r>
            <a:r>
              <a:rPr lang="de-CH" dirty="0" err="1" smtClean="0"/>
              <a:t>interferencia</a:t>
            </a:r>
            <a:r>
              <a:rPr lang="de-CH" dirty="0" smtClean="0"/>
              <a:t> </a:t>
            </a:r>
            <a:r>
              <a:rPr lang="de-CH" dirty="0" err="1" smtClean="0"/>
              <a:t>debido</a:t>
            </a:r>
            <a:r>
              <a:rPr lang="de-CH" dirty="0" smtClean="0"/>
              <a:t> a dos </a:t>
            </a:r>
            <a:r>
              <a:rPr lang="de-CH" dirty="0" err="1" smtClean="0"/>
              <a:t>ondas</a:t>
            </a:r>
            <a:r>
              <a:rPr lang="de-CH" dirty="0" smtClean="0"/>
              <a:t> de </a:t>
            </a:r>
            <a:r>
              <a:rPr lang="de-CH" dirty="0" err="1" smtClean="0"/>
              <a:t>igual</a:t>
            </a:r>
            <a:r>
              <a:rPr lang="de-CH" dirty="0" smtClean="0"/>
              <a:t> </a:t>
            </a:r>
            <a:r>
              <a:rPr lang="de-CH" dirty="0" err="1" smtClean="0"/>
              <a:t>frecuencia</a:t>
            </a:r>
            <a:r>
              <a:rPr lang="de-CH" dirty="0" smtClean="0"/>
              <a:t> en fase  </a:t>
            </a:r>
            <a:r>
              <a:rPr lang="de-CH" dirty="0" err="1" smtClean="0"/>
              <a:t>producidas</a:t>
            </a:r>
            <a:r>
              <a:rPr lang="de-CH" dirty="0" smtClean="0"/>
              <a:t> </a:t>
            </a:r>
            <a:r>
              <a:rPr lang="de-CH" dirty="0" err="1" smtClean="0"/>
              <a:t>por</a:t>
            </a:r>
            <a:r>
              <a:rPr lang="de-CH" dirty="0" smtClean="0"/>
              <a:t> </a:t>
            </a:r>
            <a:r>
              <a:rPr lang="de-CH" dirty="0" err="1" smtClean="0"/>
              <a:t>una</a:t>
            </a:r>
            <a:r>
              <a:rPr lang="de-CH" dirty="0" smtClean="0"/>
              <a:t> </a:t>
            </a:r>
            <a:r>
              <a:rPr lang="de-CH" dirty="0" err="1" smtClean="0"/>
              <a:t>fuente</a:t>
            </a:r>
            <a:r>
              <a:rPr lang="de-CH" dirty="0" smtClean="0"/>
              <a:t> </a:t>
            </a:r>
            <a:r>
              <a:rPr lang="de-CH" dirty="0" err="1" smtClean="0"/>
              <a:t>puntual</a:t>
            </a:r>
            <a:endParaRPr lang="fr-BE" dirty="0"/>
          </a:p>
        </p:txBody>
      </p:sp>
      <p:pic>
        <p:nvPicPr>
          <p:cNvPr id="7" name="Picture 6"/>
          <p:cNvPicPr>
            <a:picLocks noChangeAspect="1"/>
          </p:cNvPicPr>
          <p:nvPr/>
        </p:nvPicPr>
        <p:blipFill>
          <a:blip r:embed="rId2"/>
          <a:stretch>
            <a:fillRect/>
          </a:stretch>
        </p:blipFill>
        <p:spPr>
          <a:xfrm>
            <a:off x="838200" y="1966912"/>
            <a:ext cx="1495425" cy="1533525"/>
          </a:xfrm>
          <a:prstGeom prst="rect">
            <a:avLst/>
          </a:prstGeom>
        </p:spPr>
      </p:pic>
      <p:pic>
        <p:nvPicPr>
          <p:cNvPr id="8" name="Picture 7"/>
          <p:cNvPicPr>
            <a:picLocks noChangeAspect="1"/>
          </p:cNvPicPr>
          <p:nvPr/>
        </p:nvPicPr>
        <p:blipFill>
          <a:blip r:embed="rId3"/>
          <a:stretch>
            <a:fillRect/>
          </a:stretch>
        </p:blipFill>
        <p:spPr>
          <a:xfrm>
            <a:off x="2862262" y="1966912"/>
            <a:ext cx="1569436" cy="1423925"/>
          </a:xfrm>
          <a:prstGeom prst="rect">
            <a:avLst/>
          </a:prstGeom>
        </p:spPr>
      </p:pic>
      <p:pic>
        <p:nvPicPr>
          <p:cNvPr id="9" name="Picture 8"/>
          <p:cNvPicPr>
            <a:picLocks noChangeAspect="1"/>
          </p:cNvPicPr>
          <p:nvPr/>
        </p:nvPicPr>
        <p:blipFill>
          <a:blip r:embed="rId4"/>
          <a:stretch>
            <a:fillRect/>
          </a:stretch>
        </p:blipFill>
        <p:spPr>
          <a:xfrm>
            <a:off x="1905000" y="4045616"/>
            <a:ext cx="1581150" cy="1447800"/>
          </a:xfrm>
          <a:prstGeom prst="rect">
            <a:avLst/>
          </a:prstGeom>
        </p:spPr>
      </p:pic>
      <p:pic>
        <p:nvPicPr>
          <p:cNvPr id="10" name="Picture 9"/>
          <p:cNvPicPr>
            <a:picLocks noChangeAspect="1"/>
          </p:cNvPicPr>
          <p:nvPr/>
        </p:nvPicPr>
        <p:blipFill>
          <a:blip r:embed="rId5"/>
          <a:stretch>
            <a:fillRect/>
          </a:stretch>
        </p:blipFill>
        <p:spPr>
          <a:xfrm>
            <a:off x="8967787" y="4562266"/>
            <a:ext cx="1838325" cy="1905000"/>
          </a:xfrm>
          <a:prstGeom prst="rect">
            <a:avLst/>
          </a:prstGeom>
        </p:spPr>
      </p:pic>
      <p:sp>
        <p:nvSpPr>
          <p:cNvPr id="11" name="TextBox 10"/>
          <p:cNvSpPr txBox="1"/>
          <p:nvPr/>
        </p:nvSpPr>
        <p:spPr>
          <a:xfrm>
            <a:off x="962025" y="1672646"/>
            <a:ext cx="1038225" cy="369332"/>
          </a:xfrm>
          <a:prstGeom prst="rect">
            <a:avLst/>
          </a:prstGeom>
          <a:noFill/>
        </p:spPr>
        <p:txBody>
          <a:bodyPr wrap="square" rtlCol="0">
            <a:spAutoFit/>
          </a:bodyPr>
          <a:lstStyle/>
          <a:p>
            <a:r>
              <a:rPr lang="de-CH" dirty="0" err="1" smtClean="0"/>
              <a:t>Onda</a:t>
            </a:r>
            <a:r>
              <a:rPr lang="de-CH" dirty="0" smtClean="0"/>
              <a:t> 1</a:t>
            </a:r>
            <a:endParaRPr lang="fr-BE" dirty="0"/>
          </a:p>
        </p:txBody>
      </p:sp>
      <p:sp>
        <p:nvSpPr>
          <p:cNvPr id="12" name="TextBox 11"/>
          <p:cNvSpPr txBox="1"/>
          <p:nvPr/>
        </p:nvSpPr>
        <p:spPr>
          <a:xfrm>
            <a:off x="3127867" y="1644134"/>
            <a:ext cx="1038225" cy="369332"/>
          </a:xfrm>
          <a:prstGeom prst="rect">
            <a:avLst/>
          </a:prstGeom>
          <a:noFill/>
        </p:spPr>
        <p:txBody>
          <a:bodyPr wrap="square" rtlCol="0">
            <a:spAutoFit/>
          </a:bodyPr>
          <a:lstStyle/>
          <a:p>
            <a:r>
              <a:rPr lang="de-CH" dirty="0" err="1" smtClean="0"/>
              <a:t>Onda</a:t>
            </a:r>
            <a:r>
              <a:rPr lang="de-CH" dirty="0" smtClean="0"/>
              <a:t> 2</a:t>
            </a:r>
            <a:endParaRPr lang="fr-BE" dirty="0"/>
          </a:p>
        </p:txBody>
      </p:sp>
      <p:sp>
        <p:nvSpPr>
          <p:cNvPr id="13" name="TextBox 12"/>
          <p:cNvSpPr txBox="1"/>
          <p:nvPr/>
        </p:nvSpPr>
        <p:spPr>
          <a:xfrm>
            <a:off x="1997868" y="3500437"/>
            <a:ext cx="1728788" cy="646331"/>
          </a:xfrm>
          <a:prstGeom prst="rect">
            <a:avLst/>
          </a:prstGeom>
          <a:noFill/>
        </p:spPr>
        <p:txBody>
          <a:bodyPr wrap="square" rtlCol="0">
            <a:spAutoFit/>
          </a:bodyPr>
          <a:lstStyle/>
          <a:p>
            <a:r>
              <a:rPr lang="de-CH" dirty="0" err="1" smtClean="0"/>
              <a:t>Patrón</a:t>
            </a:r>
            <a:r>
              <a:rPr lang="de-CH" dirty="0" smtClean="0"/>
              <a:t> de </a:t>
            </a:r>
            <a:r>
              <a:rPr lang="de-CH" dirty="0" err="1" smtClean="0"/>
              <a:t>interferencia</a:t>
            </a:r>
            <a:endParaRPr lang="fr-BE" dirty="0"/>
          </a:p>
        </p:txBody>
      </p:sp>
      <p:sp>
        <p:nvSpPr>
          <p:cNvPr id="14" name="TextBox 13"/>
          <p:cNvSpPr txBox="1"/>
          <p:nvPr/>
        </p:nvSpPr>
        <p:spPr>
          <a:xfrm>
            <a:off x="6996112" y="4933533"/>
            <a:ext cx="1728788" cy="1477328"/>
          </a:xfrm>
          <a:prstGeom prst="rect">
            <a:avLst/>
          </a:prstGeom>
          <a:noFill/>
        </p:spPr>
        <p:txBody>
          <a:bodyPr wrap="square" rtlCol="0">
            <a:spAutoFit/>
          </a:bodyPr>
          <a:lstStyle/>
          <a:p>
            <a:r>
              <a:rPr lang="de-CH" dirty="0" err="1" smtClean="0"/>
              <a:t>Patrón</a:t>
            </a:r>
            <a:r>
              <a:rPr lang="de-CH" dirty="0" smtClean="0"/>
              <a:t> de </a:t>
            </a:r>
            <a:r>
              <a:rPr lang="de-CH" dirty="0" err="1" smtClean="0"/>
              <a:t>interferencia</a:t>
            </a:r>
            <a:r>
              <a:rPr lang="de-CH" dirty="0" smtClean="0"/>
              <a:t> </a:t>
            </a:r>
            <a:r>
              <a:rPr lang="de-CH" dirty="0" err="1" smtClean="0"/>
              <a:t>con</a:t>
            </a:r>
            <a:r>
              <a:rPr lang="de-CH" dirty="0" smtClean="0"/>
              <a:t> </a:t>
            </a:r>
            <a:r>
              <a:rPr lang="de-CH" dirty="0" err="1"/>
              <a:t>o</a:t>
            </a:r>
            <a:r>
              <a:rPr lang="de-CH" dirty="0" err="1" smtClean="0"/>
              <a:t>ndas</a:t>
            </a:r>
            <a:r>
              <a:rPr lang="de-CH" dirty="0" smtClean="0"/>
              <a:t> de </a:t>
            </a:r>
            <a:r>
              <a:rPr lang="de-CH" dirty="0" err="1" smtClean="0"/>
              <a:t>mayor</a:t>
            </a:r>
            <a:r>
              <a:rPr lang="de-CH" dirty="0" smtClean="0"/>
              <a:t> </a:t>
            </a:r>
            <a:r>
              <a:rPr lang="de-CH" dirty="0" err="1" smtClean="0"/>
              <a:t>frecuencia</a:t>
            </a:r>
            <a:endParaRPr lang="fr-BE" dirty="0"/>
          </a:p>
        </p:txBody>
      </p:sp>
    </p:spTree>
    <p:extLst>
      <p:ext uri="{BB962C8B-B14F-4D97-AF65-F5344CB8AC3E}">
        <p14:creationId xmlns:p14="http://schemas.microsoft.com/office/powerpoint/2010/main" val="29186365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fr-FR" dirty="0">
                <a:latin typeface="Calibri Light" panose="020F0302020204030204" pitchFamily="34" charset="0"/>
                <a:ea typeface="Times New Roman" panose="02020603050405020304" pitchFamily="18" charset="0"/>
                <a:cs typeface="Times New Roman" panose="02020603050405020304" pitchFamily="18" charset="0"/>
              </a:rPr>
              <a:t>Diferencia de caminos y diferencia de fase</a:t>
            </a:r>
            <a:r>
              <a:rPr lang="fr-BE" altLang="fr-FR" sz="1100" dirty="0"/>
              <a:t/>
            </a:r>
            <a:br>
              <a:rPr lang="fr-BE" altLang="fr-FR" sz="1100" dirty="0"/>
            </a:br>
            <a:endParaRPr lang="fr-BE" dirty="0"/>
          </a:p>
        </p:txBody>
      </p:sp>
      <p:pic>
        <p:nvPicPr>
          <p:cNvPr id="1028"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062" y="1712120"/>
            <a:ext cx="4552950" cy="22479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a:spLocks noChangeArrowheads="1"/>
          </p:cNvSpPr>
          <p:nvPr/>
        </p:nvSpPr>
        <p:spPr bwMode="auto">
          <a:xfrm>
            <a:off x="485775" y="49244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fr-FR"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Diferencia de fase de las dos ondas son 90° en el caso de la figura.</a:t>
            </a:r>
            <a:endParaRPr kumimoji="0" lang="fr-BE" altLang="fr-FR"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fr-FR" sz="1400" b="1" i="0" u="none" strike="noStrike" cap="none" normalizeH="0" baseline="0" dirty="0" smtClean="0">
                <a:ln>
                  <a:noFill/>
                </a:ln>
                <a:solidFill>
                  <a:srgbClr val="FFC000"/>
                </a:solidFill>
                <a:effectLst/>
                <a:latin typeface="Calibri" panose="020F0502020204030204" pitchFamily="34" charset="0"/>
                <a:ea typeface="Calibri" panose="020F0502020204030204" pitchFamily="34" charset="0"/>
                <a:cs typeface="Times New Roman" panose="02020603050405020304" pitchFamily="18" charset="0"/>
              </a:rPr>
              <a:t>Cuando la diferencia de fase son 2π, la diferencia de caminos es λ</a:t>
            </a:r>
            <a:endParaRPr kumimoji="0" lang="fr-BE" altLang="fr-FR"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fr-FR"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Así:</a:t>
            </a:r>
            <a:endParaRPr kumimoji="0" lang="fr-BE" altLang="fr-FR"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fr-FR"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fr-FR" sz="18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diferencia de fase = 2π/ λ diferencia de caminos</a:t>
            </a:r>
            <a:endParaRPr kumimoji="0" lang="fr-BE" altLang="fr-FR"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BE" altLang="fr-FR" sz="1800" b="0" i="0" u="none" strike="noStrike" cap="none" normalizeH="0" baseline="0" dirty="0" smtClean="0">
              <a:ln>
                <a:noFill/>
              </a:ln>
              <a:solidFill>
                <a:schemeClr val="tx1"/>
              </a:solidFill>
              <a:effectLst/>
              <a:latin typeface="Arial" panose="020B0604020202020204" pitchFamily="34" charset="0"/>
            </a:endParaRPr>
          </a:p>
        </p:txBody>
      </p:sp>
      <p:sp>
        <p:nvSpPr>
          <p:cNvPr id="4" name="Rectangle 3"/>
          <p:cNvSpPr/>
          <p:nvPr/>
        </p:nvSpPr>
        <p:spPr>
          <a:xfrm>
            <a:off x="4543424" y="5938005"/>
            <a:ext cx="3581750" cy="369332"/>
          </a:xfrm>
          <a:prstGeom prst="rect">
            <a:avLst/>
          </a:prstGeom>
        </p:spPr>
        <p:txBody>
          <a:bodyPr wrap="none">
            <a:spAutoFit/>
          </a:bodyPr>
          <a:lstStyle/>
          <a:p>
            <a:r>
              <a:rPr lang="fr-BE" dirty="0"/>
              <a:t>http://slideplayer.es/slide/3831182/</a:t>
            </a:r>
          </a:p>
        </p:txBody>
      </p:sp>
      <p:pic>
        <p:nvPicPr>
          <p:cNvPr id="8" name="Picture 7"/>
          <p:cNvPicPr>
            <a:picLocks noChangeAspect="1"/>
          </p:cNvPicPr>
          <p:nvPr/>
        </p:nvPicPr>
        <p:blipFill>
          <a:blip r:embed="rId3"/>
          <a:stretch>
            <a:fillRect/>
          </a:stretch>
        </p:blipFill>
        <p:spPr>
          <a:xfrm>
            <a:off x="7067899" y="2126457"/>
            <a:ext cx="2114550" cy="2000250"/>
          </a:xfrm>
          <a:prstGeom prst="rect">
            <a:avLst/>
          </a:prstGeom>
        </p:spPr>
      </p:pic>
      <p:sp>
        <p:nvSpPr>
          <p:cNvPr id="5" name="TextBox 4"/>
          <p:cNvSpPr txBox="1"/>
          <p:nvPr/>
        </p:nvSpPr>
        <p:spPr>
          <a:xfrm>
            <a:off x="9591674" y="1514475"/>
            <a:ext cx="2181225" cy="1754326"/>
          </a:xfrm>
          <a:prstGeom prst="rect">
            <a:avLst/>
          </a:prstGeom>
          <a:noFill/>
        </p:spPr>
        <p:txBody>
          <a:bodyPr wrap="square" rtlCol="0">
            <a:spAutoFit/>
          </a:bodyPr>
          <a:lstStyle/>
          <a:p>
            <a:r>
              <a:rPr lang="de-CH" dirty="0" smtClean="0"/>
              <a:t>En la </a:t>
            </a:r>
            <a:r>
              <a:rPr lang="de-CH" dirty="0" err="1" smtClean="0"/>
              <a:t>interferencia</a:t>
            </a:r>
            <a:r>
              <a:rPr lang="de-CH" dirty="0" smtClean="0"/>
              <a:t> </a:t>
            </a:r>
            <a:r>
              <a:rPr lang="de-CH" dirty="0" err="1" smtClean="0"/>
              <a:t>constructiva</a:t>
            </a:r>
            <a:r>
              <a:rPr lang="de-CH" dirty="0" smtClean="0"/>
              <a:t> las dos </a:t>
            </a:r>
            <a:r>
              <a:rPr lang="de-CH" dirty="0" err="1" smtClean="0"/>
              <a:t>ondas</a:t>
            </a:r>
            <a:r>
              <a:rPr lang="de-CH" dirty="0" smtClean="0"/>
              <a:t> </a:t>
            </a:r>
            <a:r>
              <a:rPr lang="de-CH" dirty="0" err="1" smtClean="0"/>
              <a:t>llegan</a:t>
            </a:r>
            <a:r>
              <a:rPr lang="de-CH" dirty="0" smtClean="0"/>
              <a:t> a P en fase, o </a:t>
            </a:r>
            <a:r>
              <a:rPr lang="de-CH" dirty="0" err="1" smtClean="0"/>
              <a:t>sea</a:t>
            </a:r>
            <a:endParaRPr lang="de-CH" dirty="0" smtClean="0"/>
          </a:p>
          <a:p>
            <a:endParaRPr lang="de-CH" dirty="0"/>
          </a:p>
          <a:p>
            <a:endParaRPr lang="fr-BE" dirty="0"/>
          </a:p>
        </p:txBody>
      </p:sp>
      <p:pic>
        <p:nvPicPr>
          <p:cNvPr id="6" name="Picture 5"/>
          <p:cNvPicPr>
            <a:picLocks noChangeAspect="1"/>
          </p:cNvPicPr>
          <p:nvPr/>
        </p:nvPicPr>
        <p:blipFill>
          <a:blip r:embed="rId4"/>
          <a:stretch>
            <a:fillRect/>
          </a:stretch>
        </p:blipFill>
        <p:spPr>
          <a:xfrm>
            <a:off x="10086973" y="2755106"/>
            <a:ext cx="1190625" cy="476250"/>
          </a:xfrm>
          <a:prstGeom prst="rect">
            <a:avLst/>
          </a:prstGeom>
        </p:spPr>
      </p:pic>
      <p:sp>
        <p:nvSpPr>
          <p:cNvPr id="10" name="TextBox 9"/>
          <p:cNvSpPr txBox="1"/>
          <p:nvPr/>
        </p:nvSpPr>
        <p:spPr>
          <a:xfrm>
            <a:off x="9677750" y="3812381"/>
            <a:ext cx="2181225" cy="2031325"/>
          </a:xfrm>
          <a:prstGeom prst="rect">
            <a:avLst/>
          </a:prstGeom>
          <a:noFill/>
        </p:spPr>
        <p:txBody>
          <a:bodyPr wrap="square" rtlCol="0">
            <a:spAutoFit/>
          </a:bodyPr>
          <a:lstStyle/>
          <a:p>
            <a:r>
              <a:rPr lang="de-CH" dirty="0" smtClean="0"/>
              <a:t>En la </a:t>
            </a:r>
            <a:r>
              <a:rPr lang="de-CH" dirty="0" err="1" smtClean="0"/>
              <a:t>interferencia</a:t>
            </a:r>
            <a:r>
              <a:rPr lang="de-CH" dirty="0" smtClean="0"/>
              <a:t> </a:t>
            </a:r>
            <a:r>
              <a:rPr lang="de-CH" dirty="0" err="1" smtClean="0"/>
              <a:t>destructiva</a:t>
            </a:r>
            <a:r>
              <a:rPr lang="de-CH" dirty="0" smtClean="0"/>
              <a:t> las dos </a:t>
            </a:r>
            <a:r>
              <a:rPr lang="de-CH" dirty="0" err="1" smtClean="0"/>
              <a:t>ondas</a:t>
            </a:r>
            <a:r>
              <a:rPr lang="de-CH" dirty="0" smtClean="0"/>
              <a:t> </a:t>
            </a:r>
            <a:r>
              <a:rPr lang="de-CH" dirty="0" err="1" smtClean="0"/>
              <a:t>llegan</a:t>
            </a:r>
            <a:r>
              <a:rPr lang="de-CH" dirty="0" smtClean="0"/>
              <a:t> a P en </a:t>
            </a:r>
            <a:r>
              <a:rPr lang="de-CH" dirty="0" err="1" smtClean="0"/>
              <a:t>oposición</a:t>
            </a:r>
            <a:r>
              <a:rPr lang="de-CH" dirty="0" smtClean="0"/>
              <a:t> de fase, o </a:t>
            </a:r>
            <a:r>
              <a:rPr lang="de-CH" dirty="0" err="1" smtClean="0"/>
              <a:t>sea</a:t>
            </a:r>
            <a:endParaRPr lang="de-CH" dirty="0" smtClean="0"/>
          </a:p>
          <a:p>
            <a:endParaRPr lang="de-CH" dirty="0"/>
          </a:p>
          <a:p>
            <a:endParaRPr lang="fr-BE" dirty="0"/>
          </a:p>
        </p:txBody>
      </p:sp>
      <p:pic>
        <p:nvPicPr>
          <p:cNvPr id="9" name="Picture 8"/>
          <p:cNvPicPr>
            <a:picLocks noChangeAspect="1"/>
          </p:cNvPicPr>
          <p:nvPr/>
        </p:nvPicPr>
        <p:blipFill>
          <a:blip r:embed="rId5"/>
          <a:stretch>
            <a:fillRect/>
          </a:stretch>
        </p:blipFill>
        <p:spPr>
          <a:xfrm>
            <a:off x="9677750" y="5438776"/>
            <a:ext cx="2076450" cy="733425"/>
          </a:xfrm>
          <a:prstGeom prst="rect">
            <a:avLst/>
          </a:prstGeom>
        </p:spPr>
      </p:pic>
    </p:spTree>
    <p:extLst>
      <p:ext uri="{BB962C8B-B14F-4D97-AF65-F5344CB8AC3E}">
        <p14:creationId xmlns:p14="http://schemas.microsoft.com/office/powerpoint/2010/main" val="522091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DIFRACCIÓN E INTERFERENCIA</a:t>
            </a:r>
            <a:endParaRPr lang="fr-BE" dirty="0"/>
          </a:p>
        </p:txBody>
      </p:sp>
      <p:sp>
        <p:nvSpPr>
          <p:cNvPr id="3" name="TextBox 2"/>
          <p:cNvSpPr txBox="1"/>
          <p:nvPr/>
        </p:nvSpPr>
        <p:spPr>
          <a:xfrm>
            <a:off x="333375" y="2719387"/>
            <a:ext cx="4648200" cy="923330"/>
          </a:xfrm>
          <a:prstGeom prst="rect">
            <a:avLst/>
          </a:prstGeom>
          <a:noFill/>
        </p:spPr>
        <p:txBody>
          <a:bodyPr wrap="square" rtlCol="0">
            <a:spAutoFit/>
          </a:bodyPr>
          <a:lstStyle/>
          <a:p>
            <a:r>
              <a:rPr lang="de-CH" dirty="0" err="1" smtClean="0"/>
              <a:t>Cuando</a:t>
            </a:r>
            <a:r>
              <a:rPr lang="de-CH" dirty="0" smtClean="0"/>
              <a:t> dos </a:t>
            </a:r>
            <a:r>
              <a:rPr lang="de-CH" dirty="0" err="1" smtClean="0"/>
              <a:t>fuentes</a:t>
            </a:r>
            <a:r>
              <a:rPr lang="de-CH" dirty="0" smtClean="0"/>
              <a:t> </a:t>
            </a:r>
            <a:r>
              <a:rPr lang="de-CH" dirty="0" err="1" smtClean="0"/>
              <a:t>producen</a:t>
            </a:r>
            <a:r>
              <a:rPr lang="de-CH" dirty="0" smtClean="0"/>
              <a:t> </a:t>
            </a:r>
            <a:r>
              <a:rPr lang="de-CH" dirty="0" err="1" smtClean="0"/>
              <a:t>luz</a:t>
            </a:r>
            <a:r>
              <a:rPr lang="de-CH" dirty="0" smtClean="0"/>
              <a:t> o </a:t>
            </a:r>
            <a:r>
              <a:rPr lang="de-CH" dirty="0" err="1" smtClean="0"/>
              <a:t>sonido</a:t>
            </a:r>
            <a:r>
              <a:rPr lang="de-CH" dirty="0" smtClean="0"/>
              <a:t> se </a:t>
            </a:r>
            <a:r>
              <a:rPr lang="de-CH" dirty="0" err="1" smtClean="0"/>
              <a:t>observa</a:t>
            </a:r>
            <a:r>
              <a:rPr lang="de-CH" dirty="0" smtClean="0"/>
              <a:t> </a:t>
            </a:r>
            <a:r>
              <a:rPr lang="de-CH" dirty="0" err="1" smtClean="0"/>
              <a:t>un</a:t>
            </a:r>
            <a:r>
              <a:rPr lang="de-CH" dirty="0" smtClean="0"/>
              <a:t> </a:t>
            </a:r>
            <a:r>
              <a:rPr lang="de-CH" dirty="0" err="1" smtClean="0"/>
              <a:t>patrón</a:t>
            </a:r>
            <a:r>
              <a:rPr lang="de-CH" dirty="0" smtClean="0"/>
              <a:t> </a:t>
            </a:r>
            <a:r>
              <a:rPr lang="de-CH" dirty="0" err="1" smtClean="0"/>
              <a:t>como</a:t>
            </a:r>
            <a:r>
              <a:rPr lang="de-CH" dirty="0" smtClean="0"/>
              <a:t> </a:t>
            </a:r>
            <a:r>
              <a:rPr lang="de-CH" dirty="0" err="1" smtClean="0"/>
              <a:t>resultado</a:t>
            </a:r>
            <a:r>
              <a:rPr lang="de-CH" dirty="0" smtClean="0"/>
              <a:t> de la </a:t>
            </a:r>
            <a:r>
              <a:rPr lang="de-CH" dirty="0" err="1" smtClean="0"/>
              <a:t>interferencia</a:t>
            </a:r>
            <a:r>
              <a:rPr lang="de-CH" dirty="0" smtClean="0"/>
              <a:t>. </a:t>
            </a:r>
            <a:endParaRPr lang="fr-BE" dirty="0"/>
          </a:p>
        </p:txBody>
      </p:sp>
      <p:sp>
        <p:nvSpPr>
          <p:cNvPr id="11" name="TextBox 10"/>
          <p:cNvSpPr txBox="1"/>
          <p:nvPr/>
        </p:nvSpPr>
        <p:spPr>
          <a:xfrm>
            <a:off x="6381750" y="2453579"/>
            <a:ext cx="2505075" cy="923330"/>
          </a:xfrm>
          <a:prstGeom prst="rect">
            <a:avLst/>
          </a:prstGeom>
          <a:noFill/>
        </p:spPr>
        <p:txBody>
          <a:bodyPr wrap="square" rtlCol="0">
            <a:spAutoFit/>
          </a:bodyPr>
          <a:lstStyle/>
          <a:p>
            <a:r>
              <a:rPr lang="de-CH" dirty="0" err="1" smtClean="0"/>
              <a:t>Máximo</a:t>
            </a:r>
            <a:r>
              <a:rPr lang="de-CH" dirty="0" smtClean="0"/>
              <a:t> </a:t>
            </a:r>
            <a:r>
              <a:rPr lang="de-CH" dirty="0" err="1" smtClean="0"/>
              <a:t>central</a:t>
            </a:r>
            <a:r>
              <a:rPr lang="de-CH" dirty="0" smtClean="0"/>
              <a:t> </a:t>
            </a:r>
            <a:r>
              <a:rPr lang="de-CH" dirty="0" err="1" smtClean="0"/>
              <a:t>debido</a:t>
            </a:r>
            <a:r>
              <a:rPr lang="de-CH" dirty="0" smtClean="0"/>
              <a:t> a </a:t>
            </a:r>
            <a:r>
              <a:rPr lang="de-CH" dirty="0" err="1" smtClean="0"/>
              <a:t>interferencia</a:t>
            </a:r>
            <a:r>
              <a:rPr lang="de-CH" dirty="0" smtClean="0"/>
              <a:t> </a:t>
            </a:r>
            <a:r>
              <a:rPr lang="de-CH" dirty="0" err="1" smtClean="0"/>
              <a:t>constructiva</a:t>
            </a:r>
            <a:endParaRPr lang="fr-BE" dirty="0"/>
          </a:p>
        </p:txBody>
      </p:sp>
      <p:pic>
        <p:nvPicPr>
          <p:cNvPr id="13" name="Content Placeholder 12"/>
          <p:cNvPicPr>
            <a:picLocks noGrp="1" noChangeAspect="1"/>
          </p:cNvPicPr>
          <p:nvPr>
            <p:ph idx="1"/>
          </p:nvPr>
        </p:nvPicPr>
        <p:blipFill>
          <a:blip r:embed="rId2"/>
          <a:stretch>
            <a:fillRect/>
          </a:stretch>
        </p:blipFill>
        <p:spPr>
          <a:xfrm>
            <a:off x="4752975" y="3424237"/>
            <a:ext cx="2686050" cy="2219325"/>
          </a:xfrm>
          <a:prstGeom prst="rect">
            <a:avLst/>
          </a:prstGeom>
        </p:spPr>
      </p:pic>
      <p:pic>
        <p:nvPicPr>
          <p:cNvPr id="14" name="Picture 13"/>
          <p:cNvPicPr>
            <a:picLocks noChangeAspect="1"/>
          </p:cNvPicPr>
          <p:nvPr/>
        </p:nvPicPr>
        <p:blipFill>
          <a:blip r:embed="rId3"/>
          <a:stretch>
            <a:fillRect/>
          </a:stretch>
        </p:blipFill>
        <p:spPr>
          <a:xfrm>
            <a:off x="7753350" y="3857624"/>
            <a:ext cx="4438650" cy="1352550"/>
          </a:xfrm>
          <a:prstGeom prst="rect">
            <a:avLst/>
          </a:prstGeom>
        </p:spPr>
      </p:pic>
    </p:spTree>
    <p:extLst>
      <p:ext uri="{BB962C8B-B14F-4D97-AF65-F5344CB8AC3E}">
        <p14:creationId xmlns:p14="http://schemas.microsoft.com/office/powerpoint/2010/main" val="40563446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508" y="317500"/>
            <a:ext cx="10515600" cy="1325563"/>
          </a:xfrm>
        </p:spPr>
        <p:txBody>
          <a:bodyPr/>
          <a:lstStyle/>
          <a:p>
            <a:r>
              <a:rPr lang="de-CH" dirty="0" smtClean="0"/>
              <a:t>COHERENCIA</a:t>
            </a:r>
            <a:endParaRPr lang="fr-BE" dirty="0"/>
          </a:p>
        </p:txBody>
      </p:sp>
      <p:pic>
        <p:nvPicPr>
          <p:cNvPr id="4" name="Content Placeholder 3"/>
          <p:cNvPicPr>
            <a:picLocks noGrp="1"/>
          </p:cNvPicPr>
          <p:nvPr>
            <p:ph idx="1"/>
          </p:nvPr>
        </p:nvPicPr>
        <p:blipFill>
          <a:blip r:embed="rId2" cstate="print"/>
          <a:stretch>
            <a:fillRect/>
          </a:stretch>
        </p:blipFill>
        <p:spPr bwMode="auto">
          <a:xfrm>
            <a:off x="7215217" y="1939925"/>
            <a:ext cx="4029016" cy="4351338"/>
          </a:xfrm>
          <a:prstGeom prst="rect">
            <a:avLst/>
          </a:prstGeom>
          <a:noFill/>
          <a:ln w="9525">
            <a:noFill/>
            <a:miter lim="800000"/>
            <a:headEnd/>
            <a:tailEnd/>
          </a:ln>
        </p:spPr>
      </p:pic>
      <p:sp>
        <p:nvSpPr>
          <p:cNvPr id="5" name="Rectangle 4"/>
          <p:cNvSpPr/>
          <p:nvPr/>
        </p:nvSpPr>
        <p:spPr>
          <a:xfrm>
            <a:off x="601619" y="3086526"/>
            <a:ext cx="6096000" cy="1200329"/>
          </a:xfrm>
          <a:prstGeom prst="rect">
            <a:avLst/>
          </a:prstGeom>
        </p:spPr>
        <p:txBody>
          <a:bodyPr>
            <a:spAutoFit/>
          </a:bodyPr>
          <a:lstStyle/>
          <a:p>
            <a:r>
              <a:rPr lang="es-ES" dirty="0">
                <a:latin typeface="Calibri" panose="020F0502020204030204" pitchFamily="34" charset="0"/>
                <a:ea typeface="Calibri" panose="020F0502020204030204" pitchFamily="34" charset="0"/>
                <a:cs typeface="Times New Roman" panose="02020603050405020304" pitchFamily="18" charset="0"/>
              </a:rPr>
              <a:t>Dos fuentes de ondas son coherentes si la diferencia de fase entre ellas permanece constante en el tiempo. Para que esto suceda se tiene que tratar del mismo tipo de onda y de la misma frecuencia.</a:t>
            </a:r>
            <a:r>
              <a:rPr lang="es-ES" sz="1400" dirty="0">
                <a:solidFill>
                  <a:srgbClr val="333333"/>
                </a:solidFill>
                <a:latin typeface="Arial" panose="020B0604020202020204" pitchFamily="34" charset="0"/>
                <a:ea typeface="Calibri" panose="020F0502020204030204" pitchFamily="34" charset="0"/>
              </a:rPr>
              <a:t> </a:t>
            </a:r>
            <a:endParaRPr lang="fr-BE" dirty="0"/>
          </a:p>
        </p:txBody>
      </p:sp>
    </p:spTree>
    <p:extLst>
      <p:ext uri="{BB962C8B-B14F-4D97-AF65-F5344CB8AC3E}">
        <p14:creationId xmlns:p14="http://schemas.microsoft.com/office/powerpoint/2010/main" val="24079213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Experiencia</a:t>
            </a:r>
            <a:r>
              <a:rPr lang="de-CH" dirty="0" smtClean="0"/>
              <a:t> de Young</a:t>
            </a:r>
            <a:endParaRPr lang="fr-BE" dirty="0"/>
          </a:p>
        </p:txBody>
      </p:sp>
      <p:pic>
        <p:nvPicPr>
          <p:cNvPr id="1026" name="Picture 2" descr="slit_in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39588" y="1770573"/>
            <a:ext cx="3492973" cy="425189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400800" y="876300"/>
            <a:ext cx="5105400" cy="2031325"/>
          </a:xfrm>
          <a:prstGeom prst="rect">
            <a:avLst/>
          </a:prstGeom>
          <a:noFill/>
        </p:spPr>
        <p:txBody>
          <a:bodyPr wrap="square" rtlCol="0">
            <a:spAutoFit/>
          </a:bodyPr>
          <a:lstStyle/>
          <a:p>
            <a:r>
              <a:rPr lang="de-CH" dirty="0" err="1" smtClean="0"/>
              <a:t>Utilizando</a:t>
            </a:r>
            <a:r>
              <a:rPr lang="de-CH" dirty="0" smtClean="0"/>
              <a:t> </a:t>
            </a:r>
            <a:r>
              <a:rPr lang="de-CH" dirty="0" err="1" smtClean="0"/>
              <a:t>luz</a:t>
            </a:r>
            <a:r>
              <a:rPr lang="de-CH" dirty="0" smtClean="0"/>
              <a:t> </a:t>
            </a:r>
            <a:r>
              <a:rPr lang="de-CH" dirty="0" err="1" smtClean="0"/>
              <a:t>monocromática</a:t>
            </a:r>
            <a:r>
              <a:rPr lang="de-CH" dirty="0" smtClean="0"/>
              <a:t> ( si </a:t>
            </a:r>
            <a:r>
              <a:rPr lang="de-CH" dirty="0" err="1" smtClean="0"/>
              <a:t>fuera</a:t>
            </a:r>
            <a:r>
              <a:rPr lang="de-CH" dirty="0" smtClean="0"/>
              <a:t> </a:t>
            </a:r>
            <a:r>
              <a:rPr lang="de-CH" dirty="0" err="1" smtClean="0"/>
              <a:t>luz</a:t>
            </a:r>
            <a:r>
              <a:rPr lang="de-CH" dirty="0" smtClean="0"/>
              <a:t> </a:t>
            </a:r>
            <a:r>
              <a:rPr lang="de-CH" dirty="0" err="1" smtClean="0"/>
              <a:t>blanca</a:t>
            </a:r>
            <a:r>
              <a:rPr lang="de-CH" dirty="0" smtClean="0"/>
              <a:t> se </a:t>
            </a:r>
            <a:r>
              <a:rPr lang="de-CH" dirty="0" err="1" smtClean="0"/>
              <a:t>vería</a:t>
            </a:r>
            <a:r>
              <a:rPr lang="de-CH" dirty="0" smtClean="0"/>
              <a:t> </a:t>
            </a:r>
            <a:r>
              <a:rPr lang="de-CH" dirty="0" err="1" smtClean="0"/>
              <a:t>un</a:t>
            </a:r>
            <a:r>
              <a:rPr lang="de-CH" dirty="0" smtClean="0"/>
              <a:t> </a:t>
            </a:r>
            <a:r>
              <a:rPr lang="de-CH" dirty="0" err="1" smtClean="0"/>
              <a:t>arco</a:t>
            </a:r>
            <a:r>
              <a:rPr lang="de-CH" dirty="0" smtClean="0"/>
              <a:t> </a:t>
            </a:r>
            <a:r>
              <a:rPr lang="de-CH" dirty="0" err="1" smtClean="0"/>
              <a:t>iris</a:t>
            </a:r>
            <a:r>
              <a:rPr lang="de-CH" dirty="0" smtClean="0"/>
              <a:t>), la </a:t>
            </a:r>
            <a:r>
              <a:rPr lang="de-CH" dirty="0" err="1" smtClean="0"/>
              <a:t>luz</a:t>
            </a:r>
            <a:r>
              <a:rPr lang="de-CH" dirty="0" smtClean="0"/>
              <a:t> </a:t>
            </a:r>
            <a:r>
              <a:rPr lang="de-CH" dirty="0" err="1" smtClean="0"/>
              <a:t>mostró</a:t>
            </a:r>
            <a:r>
              <a:rPr lang="de-CH" dirty="0" smtClean="0"/>
              <a:t> </a:t>
            </a:r>
            <a:r>
              <a:rPr lang="de-CH" dirty="0" err="1" smtClean="0"/>
              <a:t>el</a:t>
            </a:r>
            <a:r>
              <a:rPr lang="de-CH" dirty="0" smtClean="0"/>
              <a:t> </a:t>
            </a:r>
            <a:r>
              <a:rPr lang="de-CH" dirty="0" err="1" smtClean="0"/>
              <a:t>mismo</a:t>
            </a:r>
            <a:r>
              <a:rPr lang="de-CH" dirty="0" smtClean="0"/>
              <a:t> </a:t>
            </a:r>
            <a:r>
              <a:rPr lang="de-CH" dirty="0" err="1" smtClean="0"/>
              <a:t>patrón</a:t>
            </a:r>
            <a:r>
              <a:rPr lang="de-CH" dirty="0" smtClean="0"/>
              <a:t> </a:t>
            </a:r>
            <a:r>
              <a:rPr lang="de-CH" dirty="0" err="1" smtClean="0"/>
              <a:t>característico</a:t>
            </a:r>
            <a:r>
              <a:rPr lang="de-CH" dirty="0" smtClean="0"/>
              <a:t> de las </a:t>
            </a:r>
            <a:r>
              <a:rPr lang="de-CH" dirty="0" err="1" smtClean="0"/>
              <a:t>ondas</a:t>
            </a:r>
            <a:r>
              <a:rPr lang="de-CH" dirty="0" smtClean="0"/>
              <a:t> de </a:t>
            </a:r>
            <a:r>
              <a:rPr lang="de-CH" dirty="0" err="1" smtClean="0"/>
              <a:t>agua</a:t>
            </a:r>
            <a:r>
              <a:rPr lang="de-CH" dirty="0" smtClean="0"/>
              <a:t> </a:t>
            </a:r>
            <a:r>
              <a:rPr lang="de-CH" dirty="0" err="1" smtClean="0"/>
              <a:t>lo</a:t>
            </a:r>
            <a:r>
              <a:rPr lang="de-CH" dirty="0" smtClean="0"/>
              <a:t> </a:t>
            </a:r>
            <a:r>
              <a:rPr lang="de-CH" dirty="0" err="1" smtClean="0"/>
              <a:t>que</a:t>
            </a:r>
            <a:r>
              <a:rPr lang="de-CH" dirty="0" smtClean="0"/>
              <a:t> </a:t>
            </a:r>
            <a:r>
              <a:rPr lang="de-CH" dirty="0" err="1" smtClean="0"/>
              <a:t>muestra</a:t>
            </a:r>
            <a:r>
              <a:rPr lang="de-CH" dirty="0" smtClean="0"/>
              <a:t> </a:t>
            </a:r>
            <a:r>
              <a:rPr lang="de-CH" dirty="0" err="1" smtClean="0"/>
              <a:t>que</a:t>
            </a:r>
            <a:r>
              <a:rPr lang="de-CH" dirty="0" smtClean="0"/>
              <a:t> la </a:t>
            </a:r>
            <a:r>
              <a:rPr lang="de-CH" dirty="0" err="1" smtClean="0"/>
              <a:t>luz</a:t>
            </a:r>
            <a:r>
              <a:rPr lang="de-CH" dirty="0" smtClean="0"/>
              <a:t> se </a:t>
            </a:r>
            <a:r>
              <a:rPr lang="de-CH" dirty="0" err="1" smtClean="0"/>
              <a:t>comporta</a:t>
            </a:r>
            <a:r>
              <a:rPr lang="de-CH" dirty="0" smtClean="0"/>
              <a:t> </a:t>
            </a:r>
            <a:r>
              <a:rPr lang="de-CH" dirty="0" err="1" smtClean="0"/>
              <a:t>como</a:t>
            </a:r>
            <a:r>
              <a:rPr lang="de-CH" dirty="0" smtClean="0"/>
              <a:t> </a:t>
            </a:r>
            <a:r>
              <a:rPr lang="de-CH" dirty="0" err="1" smtClean="0"/>
              <a:t>una</a:t>
            </a:r>
            <a:r>
              <a:rPr lang="de-CH" dirty="0" smtClean="0"/>
              <a:t> </a:t>
            </a:r>
            <a:r>
              <a:rPr lang="de-CH" dirty="0" err="1" smtClean="0"/>
              <a:t>onda</a:t>
            </a:r>
            <a:r>
              <a:rPr lang="de-CH" dirty="0" smtClean="0"/>
              <a:t>. </a:t>
            </a:r>
          </a:p>
          <a:p>
            <a:r>
              <a:rPr lang="de-CH" dirty="0" smtClean="0"/>
              <a:t>La </a:t>
            </a:r>
            <a:r>
              <a:rPr lang="de-CH" dirty="0" err="1" smtClean="0"/>
              <a:t>luz</a:t>
            </a:r>
            <a:r>
              <a:rPr lang="de-CH" dirty="0" smtClean="0"/>
              <a:t> </a:t>
            </a:r>
            <a:r>
              <a:rPr lang="de-CH" dirty="0" err="1" smtClean="0"/>
              <a:t>procedente</a:t>
            </a:r>
            <a:r>
              <a:rPr lang="de-CH" dirty="0" smtClean="0"/>
              <a:t> de las dos </a:t>
            </a:r>
            <a:r>
              <a:rPr lang="de-CH" dirty="0" err="1" smtClean="0"/>
              <a:t>rendijas</a:t>
            </a:r>
            <a:r>
              <a:rPr lang="de-CH" dirty="0" smtClean="0"/>
              <a:t> interfiere </a:t>
            </a:r>
            <a:r>
              <a:rPr lang="de-CH" dirty="0" err="1" smtClean="0"/>
              <a:t>consigo</a:t>
            </a:r>
            <a:r>
              <a:rPr lang="de-CH" dirty="0" smtClean="0"/>
              <a:t> </a:t>
            </a:r>
            <a:r>
              <a:rPr lang="de-CH" dirty="0" err="1" smtClean="0"/>
              <a:t>misma</a:t>
            </a:r>
            <a:r>
              <a:rPr lang="de-CH" dirty="0" smtClean="0"/>
              <a:t>. Como </a:t>
            </a:r>
            <a:r>
              <a:rPr lang="de-CH" dirty="0" err="1" smtClean="0"/>
              <a:t>resultado</a:t>
            </a:r>
            <a:r>
              <a:rPr lang="de-CH" dirty="0" smtClean="0"/>
              <a:t> se </a:t>
            </a:r>
            <a:r>
              <a:rPr lang="de-CH" dirty="0" err="1" smtClean="0"/>
              <a:t>observa</a:t>
            </a:r>
            <a:r>
              <a:rPr lang="de-CH" dirty="0" smtClean="0"/>
              <a:t> </a:t>
            </a:r>
            <a:r>
              <a:rPr lang="de-CH" dirty="0" err="1" smtClean="0"/>
              <a:t>un</a:t>
            </a:r>
            <a:r>
              <a:rPr lang="de-CH" dirty="0" smtClean="0"/>
              <a:t> </a:t>
            </a:r>
            <a:r>
              <a:rPr lang="de-CH" dirty="0" err="1" smtClean="0"/>
              <a:t>patrón</a:t>
            </a:r>
            <a:r>
              <a:rPr lang="de-CH" dirty="0" smtClean="0"/>
              <a:t> de </a:t>
            </a:r>
            <a:r>
              <a:rPr lang="de-CH" dirty="0" err="1" smtClean="0"/>
              <a:t>bandas</a:t>
            </a:r>
            <a:r>
              <a:rPr lang="de-CH" dirty="0" smtClean="0"/>
              <a:t> brillantes y </a:t>
            </a:r>
            <a:r>
              <a:rPr lang="de-CH" dirty="0" err="1" smtClean="0"/>
              <a:t>oscuras</a:t>
            </a:r>
            <a:r>
              <a:rPr lang="de-CH" dirty="0" smtClean="0"/>
              <a:t>. </a:t>
            </a:r>
            <a:endParaRPr lang="fr-BE" dirty="0"/>
          </a:p>
        </p:txBody>
      </p:sp>
      <p:pic>
        <p:nvPicPr>
          <p:cNvPr id="7" name="Picture 6"/>
          <p:cNvPicPr>
            <a:picLocks noChangeAspect="1"/>
          </p:cNvPicPr>
          <p:nvPr/>
        </p:nvPicPr>
        <p:blipFill>
          <a:blip r:embed="rId3"/>
          <a:stretch>
            <a:fillRect/>
          </a:stretch>
        </p:blipFill>
        <p:spPr>
          <a:xfrm>
            <a:off x="6472237" y="3307840"/>
            <a:ext cx="4505325" cy="2714625"/>
          </a:xfrm>
          <a:prstGeom prst="rect">
            <a:avLst/>
          </a:prstGeom>
        </p:spPr>
      </p:pic>
    </p:spTree>
    <p:extLst>
      <p:ext uri="{BB962C8B-B14F-4D97-AF65-F5344CB8AC3E}">
        <p14:creationId xmlns:p14="http://schemas.microsoft.com/office/powerpoint/2010/main" val="17428524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CONDICIONES EXPERIMENTO</a:t>
            </a:r>
            <a:endParaRPr lang="fr-BE" dirty="0"/>
          </a:p>
        </p:txBody>
      </p:sp>
      <p:sp>
        <p:nvSpPr>
          <p:cNvPr id="5" name="TextBox 4"/>
          <p:cNvSpPr txBox="1"/>
          <p:nvPr/>
        </p:nvSpPr>
        <p:spPr>
          <a:xfrm>
            <a:off x="7305675" y="2495550"/>
            <a:ext cx="4772025" cy="1477328"/>
          </a:xfrm>
          <a:prstGeom prst="rect">
            <a:avLst/>
          </a:prstGeom>
          <a:noFill/>
        </p:spPr>
        <p:txBody>
          <a:bodyPr wrap="square" rtlCol="0">
            <a:spAutoFit/>
          </a:bodyPr>
          <a:lstStyle/>
          <a:p>
            <a:r>
              <a:rPr lang="de-CH" dirty="0" smtClean="0"/>
              <a:t>Luz </a:t>
            </a:r>
            <a:r>
              <a:rPr lang="de-CH" dirty="0" err="1" smtClean="0"/>
              <a:t>monocromática</a:t>
            </a:r>
            <a:endParaRPr lang="de-CH" dirty="0" smtClean="0"/>
          </a:p>
          <a:p>
            <a:endParaRPr lang="de-CH" dirty="0"/>
          </a:p>
          <a:p>
            <a:r>
              <a:rPr lang="de-CH" dirty="0" smtClean="0"/>
              <a:t>Fuentes </a:t>
            </a:r>
            <a:r>
              <a:rPr lang="de-CH" dirty="0" err="1" smtClean="0"/>
              <a:t>coherentes</a:t>
            </a:r>
            <a:r>
              <a:rPr lang="de-CH" dirty="0"/>
              <a:t> </a:t>
            </a:r>
            <a:r>
              <a:rPr lang="de-CH" dirty="0" smtClean="0"/>
              <a:t>( </a:t>
            </a:r>
            <a:r>
              <a:rPr lang="de-CH" dirty="0" err="1" smtClean="0"/>
              <a:t>que</a:t>
            </a:r>
            <a:r>
              <a:rPr lang="de-CH" dirty="0" smtClean="0"/>
              <a:t> </a:t>
            </a:r>
            <a:r>
              <a:rPr lang="de-CH" dirty="0" err="1" smtClean="0"/>
              <a:t>mantengan</a:t>
            </a:r>
            <a:r>
              <a:rPr lang="de-CH" dirty="0" smtClean="0"/>
              <a:t> </a:t>
            </a:r>
            <a:r>
              <a:rPr lang="de-CH" dirty="0" err="1" smtClean="0"/>
              <a:t>una</a:t>
            </a:r>
            <a:r>
              <a:rPr lang="de-CH" dirty="0" smtClean="0"/>
              <a:t> </a:t>
            </a:r>
            <a:r>
              <a:rPr lang="de-CH" dirty="0" err="1" smtClean="0"/>
              <a:t>diferencia</a:t>
            </a:r>
            <a:r>
              <a:rPr lang="de-CH" dirty="0" smtClean="0"/>
              <a:t> de fase </a:t>
            </a:r>
            <a:r>
              <a:rPr lang="de-CH" dirty="0" err="1" smtClean="0"/>
              <a:t>constante</a:t>
            </a:r>
            <a:r>
              <a:rPr lang="de-CH" dirty="0" smtClean="0"/>
              <a:t>) </a:t>
            </a:r>
            <a:r>
              <a:rPr lang="de-CH" dirty="0" err="1" smtClean="0"/>
              <a:t>para</a:t>
            </a:r>
            <a:r>
              <a:rPr lang="de-CH" dirty="0" smtClean="0"/>
              <a:t> </a:t>
            </a:r>
            <a:r>
              <a:rPr lang="de-CH" dirty="0" err="1" smtClean="0"/>
              <a:t>conseguir</a:t>
            </a:r>
            <a:r>
              <a:rPr lang="de-CH" dirty="0" smtClean="0"/>
              <a:t> </a:t>
            </a:r>
            <a:r>
              <a:rPr lang="de-CH" dirty="0" err="1" smtClean="0"/>
              <a:t>un</a:t>
            </a:r>
            <a:r>
              <a:rPr lang="de-CH" dirty="0" smtClean="0"/>
              <a:t> </a:t>
            </a:r>
            <a:r>
              <a:rPr lang="de-CH" dirty="0" err="1" smtClean="0"/>
              <a:t>patrón</a:t>
            </a:r>
            <a:r>
              <a:rPr lang="de-CH" dirty="0" smtClean="0"/>
              <a:t> de </a:t>
            </a:r>
            <a:r>
              <a:rPr lang="de-CH" dirty="0" err="1" smtClean="0"/>
              <a:t>interferencia</a:t>
            </a:r>
            <a:r>
              <a:rPr lang="de-CH" dirty="0" smtClean="0"/>
              <a:t> </a:t>
            </a:r>
            <a:r>
              <a:rPr lang="de-CH" dirty="0" err="1" smtClean="0"/>
              <a:t>constante</a:t>
            </a:r>
            <a:r>
              <a:rPr lang="de-CH" dirty="0" smtClean="0"/>
              <a:t>.</a:t>
            </a:r>
            <a:endParaRPr lang="fr-BE" dirty="0"/>
          </a:p>
        </p:txBody>
      </p:sp>
      <p:pic>
        <p:nvPicPr>
          <p:cNvPr id="7" name="Picture 6"/>
          <p:cNvPicPr>
            <a:picLocks noChangeAspect="1"/>
          </p:cNvPicPr>
          <p:nvPr/>
        </p:nvPicPr>
        <p:blipFill>
          <a:blip r:embed="rId2"/>
          <a:stretch>
            <a:fillRect/>
          </a:stretch>
        </p:blipFill>
        <p:spPr>
          <a:xfrm>
            <a:off x="1309687" y="2209800"/>
            <a:ext cx="4638675" cy="2209800"/>
          </a:xfrm>
          <a:prstGeom prst="rect">
            <a:avLst/>
          </a:prstGeom>
        </p:spPr>
      </p:pic>
    </p:spTree>
    <p:extLst>
      <p:ext uri="{BB962C8B-B14F-4D97-AF65-F5344CB8AC3E}">
        <p14:creationId xmlns:p14="http://schemas.microsoft.com/office/powerpoint/2010/main" val="16845484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EXPERIMENTO DE YOUNG. DOBLE RENDIJA</a:t>
            </a:r>
            <a:endParaRPr lang="fr-BE" dirty="0"/>
          </a:p>
        </p:txBody>
      </p:sp>
      <p:pic>
        <p:nvPicPr>
          <p:cNvPr id="3" name="Picture 2"/>
          <p:cNvPicPr>
            <a:picLocks noChangeAspect="1"/>
          </p:cNvPicPr>
          <p:nvPr/>
        </p:nvPicPr>
        <p:blipFill>
          <a:blip r:embed="rId2"/>
          <a:stretch>
            <a:fillRect/>
          </a:stretch>
        </p:blipFill>
        <p:spPr>
          <a:xfrm>
            <a:off x="685800" y="1395467"/>
            <a:ext cx="5791200" cy="2276475"/>
          </a:xfrm>
          <a:prstGeom prst="rect">
            <a:avLst/>
          </a:prstGeom>
        </p:spPr>
      </p:pic>
    </p:spTree>
    <p:extLst>
      <p:ext uri="{BB962C8B-B14F-4D97-AF65-F5344CB8AC3E}">
        <p14:creationId xmlns:p14="http://schemas.microsoft.com/office/powerpoint/2010/main" val="29545581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ONDAS VIAJERAS SEGÚN HUYGENS</a:t>
            </a:r>
            <a:br>
              <a:rPr lang="de-CH" dirty="0" smtClean="0"/>
            </a:br>
            <a:endParaRPr lang="fr-BE" dirty="0"/>
          </a:p>
        </p:txBody>
      </p:sp>
      <p:pic>
        <p:nvPicPr>
          <p:cNvPr id="4" name="Content Placeholder 3"/>
          <p:cNvPicPr>
            <a:picLocks noGrp="1" noChangeAspect="1"/>
          </p:cNvPicPr>
          <p:nvPr>
            <p:ph idx="1"/>
          </p:nvPr>
        </p:nvPicPr>
        <p:blipFill>
          <a:blip r:embed="rId2"/>
          <a:stretch>
            <a:fillRect/>
          </a:stretch>
        </p:blipFill>
        <p:spPr>
          <a:xfrm>
            <a:off x="941387" y="2026444"/>
            <a:ext cx="3724275" cy="3314700"/>
          </a:xfrm>
          <a:prstGeom prst="rect">
            <a:avLst/>
          </a:prstGeom>
        </p:spPr>
      </p:pic>
      <p:pic>
        <p:nvPicPr>
          <p:cNvPr id="5" name="Picture 4"/>
          <p:cNvPicPr>
            <a:picLocks noChangeAspect="1"/>
          </p:cNvPicPr>
          <p:nvPr/>
        </p:nvPicPr>
        <p:blipFill>
          <a:blip r:embed="rId3"/>
          <a:stretch>
            <a:fillRect/>
          </a:stretch>
        </p:blipFill>
        <p:spPr>
          <a:xfrm>
            <a:off x="6876288" y="2026444"/>
            <a:ext cx="4914900" cy="3228975"/>
          </a:xfrm>
          <a:prstGeom prst="rect">
            <a:avLst/>
          </a:prstGeom>
        </p:spPr>
      </p:pic>
    </p:spTree>
    <p:extLst>
      <p:ext uri="{BB962C8B-B14F-4D97-AF65-F5344CB8AC3E}">
        <p14:creationId xmlns:p14="http://schemas.microsoft.com/office/powerpoint/2010/main" val="19185547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ESPACIO INTERFRANJA</a:t>
            </a:r>
            <a:endParaRPr lang="fr-BE" dirty="0"/>
          </a:p>
        </p:txBody>
      </p:sp>
      <p:sp>
        <p:nvSpPr>
          <p:cNvPr id="5" name="TextBox 4"/>
          <p:cNvSpPr txBox="1"/>
          <p:nvPr/>
        </p:nvSpPr>
        <p:spPr>
          <a:xfrm>
            <a:off x="1152525" y="2390775"/>
            <a:ext cx="3714750" cy="1754326"/>
          </a:xfrm>
          <a:prstGeom prst="rect">
            <a:avLst/>
          </a:prstGeom>
          <a:noFill/>
        </p:spPr>
        <p:txBody>
          <a:bodyPr wrap="square" rtlCol="0">
            <a:spAutoFit/>
          </a:bodyPr>
          <a:lstStyle/>
          <a:p>
            <a:r>
              <a:rPr lang="de-CH" dirty="0" err="1" smtClean="0"/>
              <a:t>Depende</a:t>
            </a:r>
            <a:r>
              <a:rPr lang="de-CH" dirty="0" smtClean="0"/>
              <a:t> de:</a:t>
            </a:r>
          </a:p>
          <a:p>
            <a:endParaRPr lang="de-CH" dirty="0"/>
          </a:p>
          <a:p>
            <a:pPr marL="285750" indent="-285750">
              <a:buFont typeface="Arial" panose="020B0604020202020204" pitchFamily="34" charset="0"/>
              <a:buChar char="•"/>
            </a:pPr>
            <a:r>
              <a:rPr lang="de-CH" dirty="0" smtClean="0"/>
              <a:t>La </a:t>
            </a:r>
            <a:r>
              <a:rPr lang="de-CH" dirty="0" err="1" smtClean="0"/>
              <a:t>distancia</a:t>
            </a:r>
            <a:r>
              <a:rPr lang="de-CH" dirty="0" smtClean="0"/>
              <a:t> entre las </a:t>
            </a:r>
            <a:r>
              <a:rPr lang="de-CH" dirty="0" err="1" smtClean="0"/>
              <a:t>rendijas</a:t>
            </a:r>
            <a:endParaRPr lang="de-CH" dirty="0" smtClean="0"/>
          </a:p>
          <a:p>
            <a:pPr marL="285750" indent="-285750">
              <a:buFont typeface="Arial" panose="020B0604020202020204" pitchFamily="34" charset="0"/>
              <a:buChar char="•"/>
            </a:pPr>
            <a:r>
              <a:rPr lang="de-CH" dirty="0" smtClean="0"/>
              <a:t>La </a:t>
            </a:r>
            <a:r>
              <a:rPr lang="de-CH" dirty="0" err="1" smtClean="0"/>
              <a:t>distancia</a:t>
            </a:r>
            <a:r>
              <a:rPr lang="de-CH" dirty="0" smtClean="0"/>
              <a:t> entre las </a:t>
            </a:r>
            <a:r>
              <a:rPr lang="de-CH" dirty="0" err="1" smtClean="0"/>
              <a:t>rendijas</a:t>
            </a:r>
            <a:r>
              <a:rPr lang="de-CH" dirty="0" smtClean="0"/>
              <a:t> y la </a:t>
            </a:r>
            <a:r>
              <a:rPr lang="de-CH" dirty="0" err="1" smtClean="0"/>
              <a:t>pantalla</a:t>
            </a:r>
            <a:endParaRPr lang="de-CH" dirty="0" smtClean="0"/>
          </a:p>
          <a:p>
            <a:pPr marL="285750" indent="-285750">
              <a:buFont typeface="Arial" panose="020B0604020202020204" pitchFamily="34" charset="0"/>
              <a:buChar char="•"/>
            </a:pPr>
            <a:r>
              <a:rPr lang="de-CH" dirty="0" smtClean="0"/>
              <a:t>La </a:t>
            </a:r>
            <a:r>
              <a:rPr lang="de-CH" dirty="0" err="1" smtClean="0"/>
              <a:t>longitud</a:t>
            </a:r>
            <a:r>
              <a:rPr lang="de-CH" dirty="0" smtClean="0"/>
              <a:t> de </a:t>
            </a:r>
            <a:r>
              <a:rPr lang="de-CH" dirty="0" err="1" smtClean="0"/>
              <a:t>onda</a:t>
            </a:r>
            <a:r>
              <a:rPr lang="de-CH" dirty="0" smtClean="0"/>
              <a:t> de la </a:t>
            </a:r>
            <a:r>
              <a:rPr lang="de-CH" dirty="0" err="1" smtClean="0"/>
              <a:t>luz</a:t>
            </a:r>
            <a:endParaRPr lang="fr-BE" dirty="0"/>
          </a:p>
        </p:txBody>
      </p:sp>
      <p:pic>
        <p:nvPicPr>
          <p:cNvPr id="3" name="Picture 2"/>
          <p:cNvPicPr>
            <a:picLocks noChangeAspect="1"/>
          </p:cNvPicPr>
          <p:nvPr/>
        </p:nvPicPr>
        <p:blipFill>
          <a:blip r:embed="rId2"/>
          <a:stretch>
            <a:fillRect/>
          </a:stretch>
        </p:blipFill>
        <p:spPr>
          <a:xfrm>
            <a:off x="1871662" y="4768988"/>
            <a:ext cx="2200210" cy="1031737"/>
          </a:xfrm>
          <a:prstGeom prst="rect">
            <a:avLst/>
          </a:prstGeom>
        </p:spPr>
      </p:pic>
    </p:spTree>
    <p:extLst>
      <p:ext uri="{BB962C8B-B14F-4D97-AF65-F5344CB8AC3E}">
        <p14:creationId xmlns:p14="http://schemas.microsoft.com/office/powerpoint/2010/main" val="31217299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239" y="499535"/>
            <a:ext cx="8534400" cy="1507067"/>
          </a:xfrm>
        </p:spPr>
        <p:txBody>
          <a:bodyPr/>
          <a:lstStyle/>
          <a:p>
            <a:r>
              <a:rPr lang="de-CH" dirty="0" err="1" smtClean="0"/>
              <a:t>Patrones</a:t>
            </a:r>
            <a:r>
              <a:rPr lang="de-CH" dirty="0" smtClean="0"/>
              <a:t> de </a:t>
            </a:r>
            <a:r>
              <a:rPr lang="de-CH" dirty="0" err="1" smtClean="0"/>
              <a:t>interferencia</a:t>
            </a:r>
            <a:r>
              <a:rPr lang="de-CH" dirty="0" smtClean="0"/>
              <a:t> </a:t>
            </a:r>
            <a:r>
              <a:rPr lang="de-CH" dirty="0" err="1" smtClean="0"/>
              <a:t>luz</a:t>
            </a:r>
            <a:r>
              <a:rPr lang="de-CH" dirty="0" smtClean="0"/>
              <a:t> </a:t>
            </a:r>
            <a:r>
              <a:rPr lang="de-CH" dirty="0" err="1" smtClean="0"/>
              <a:t>roja</a:t>
            </a:r>
            <a:r>
              <a:rPr lang="de-CH" dirty="0" smtClean="0"/>
              <a:t> y </a:t>
            </a:r>
            <a:r>
              <a:rPr lang="de-CH" dirty="0" err="1" smtClean="0"/>
              <a:t>azul</a:t>
            </a:r>
            <a:endParaRPr lang="fr-BE" dirty="0"/>
          </a:p>
        </p:txBody>
      </p:sp>
      <p:sp>
        <p:nvSpPr>
          <p:cNvPr id="3" name="TextBox 2"/>
          <p:cNvSpPr txBox="1"/>
          <p:nvPr/>
        </p:nvSpPr>
        <p:spPr>
          <a:xfrm>
            <a:off x="847725" y="2076450"/>
            <a:ext cx="3811714" cy="369332"/>
          </a:xfrm>
          <a:prstGeom prst="rect">
            <a:avLst/>
          </a:prstGeom>
          <a:noFill/>
        </p:spPr>
        <p:txBody>
          <a:bodyPr wrap="square" rtlCol="0">
            <a:spAutoFit/>
          </a:bodyPr>
          <a:lstStyle/>
          <a:p>
            <a:r>
              <a:rPr lang="de-CH" dirty="0" smtClean="0"/>
              <a:t>Luz </a:t>
            </a:r>
            <a:r>
              <a:rPr lang="de-CH" dirty="0" err="1" smtClean="0"/>
              <a:t>roja</a:t>
            </a:r>
            <a:r>
              <a:rPr lang="de-CH" dirty="0" smtClean="0"/>
              <a:t> </a:t>
            </a:r>
            <a:endParaRPr lang="fr-BE" dirty="0"/>
          </a:p>
        </p:txBody>
      </p:sp>
      <p:pic>
        <p:nvPicPr>
          <p:cNvPr id="4" name="Picture 3"/>
          <p:cNvPicPr>
            <a:picLocks noChangeAspect="1"/>
          </p:cNvPicPr>
          <p:nvPr/>
        </p:nvPicPr>
        <p:blipFill>
          <a:blip r:embed="rId2"/>
          <a:stretch>
            <a:fillRect/>
          </a:stretch>
        </p:blipFill>
        <p:spPr>
          <a:xfrm>
            <a:off x="938212" y="2449748"/>
            <a:ext cx="1171575" cy="190500"/>
          </a:xfrm>
          <a:prstGeom prst="rect">
            <a:avLst/>
          </a:prstGeom>
        </p:spPr>
      </p:pic>
      <p:pic>
        <p:nvPicPr>
          <p:cNvPr id="5" name="Picture 4"/>
          <p:cNvPicPr>
            <a:picLocks noChangeAspect="1"/>
          </p:cNvPicPr>
          <p:nvPr/>
        </p:nvPicPr>
        <p:blipFill>
          <a:blip r:embed="rId3"/>
          <a:stretch>
            <a:fillRect/>
          </a:stretch>
        </p:blipFill>
        <p:spPr>
          <a:xfrm>
            <a:off x="658082" y="3086100"/>
            <a:ext cx="4191000" cy="2000250"/>
          </a:xfrm>
          <a:prstGeom prst="rect">
            <a:avLst/>
          </a:prstGeom>
        </p:spPr>
      </p:pic>
      <p:sp>
        <p:nvSpPr>
          <p:cNvPr id="8" name="TextBox 7"/>
          <p:cNvSpPr txBox="1"/>
          <p:nvPr/>
        </p:nvSpPr>
        <p:spPr>
          <a:xfrm>
            <a:off x="6334125" y="2029343"/>
            <a:ext cx="3811714" cy="369332"/>
          </a:xfrm>
          <a:prstGeom prst="rect">
            <a:avLst/>
          </a:prstGeom>
          <a:noFill/>
        </p:spPr>
        <p:txBody>
          <a:bodyPr wrap="square" rtlCol="0">
            <a:spAutoFit/>
          </a:bodyPr>
          <a:lstStyle/>
          <a:p>
            <a:r>
              <a:rPr lang="de-CH" dirty="0" smtClean="0"/>
              <a:t>Luz </a:t>
            </a:r>
            <a:r>
              <a:rPr lang="de-CH" dirty="0" err="1" smtClean="0"/>
              <a:t>azul</a:t>
            </a:r>
            <a:r>
              <a:rPr lang="de-CH" dirty="0" smtClean="0"/>
              <a:t> </a:t>
            </a:r>
            <a:endParaRPr lang="fr-BE" dirty="0"/>
          </a:p>
        </p:txBody>
      </p:sp>
      <p:pic>
        <p:nvPicPr>
          <p:cNvPr id="10" name="Content Placeholder 9"/>
          <p:cNvPicPr>
            <a:picLocks noGrp="1" noChangeAspect="1"/>
          </p:cNvPicPr>
          <p:nvPr>
            <p:ph idx="1"/>
          </p:nvPr>
        </p:nvPicPr>
        <p:blipFill>
          <a:blip r:embed="rId4"/>
          <a:stretch>
            <a:fillRect/>
          </a:stretch>
        </p:blipFill>
        <p:spPr>
          <a:xfrm>
            <a:off x="6968394" y="3609975"/>
            <a:ext cx="2676525" cy="1476375"/>
          </a:xfrm>
          <a:prstGeom prst="rect">
            <a:avLst/>
          </a:prstGeom>
        </p:spPr>
      </p:pic>
      <p:sp>
        <p:nvSpPr>
          <p:cNvPr id="12" name="TextBox 11"/>
          <p:cNvSpPr txBox="1"/>
          <p:nvPr/>
        </p:nvSpPr>
        <p:spPr>
          <a:xfrm>
            <a:off x="6334125" y="2504957"/>
            <a:ext cx="3400425" cy="923330"/>
          </a:xfrm>
          <a:prstGeom prst="rect">
            <a:avLst/>
          </a:prstGeom>
          <a:noFill/>
        </p:spPr>
        <p:txBody>
          <a:bodyPr wrap="square" rtlCol="0">
            <a:spAutoFit/>
          </a:bodyPr>
          <a:lstStyle/>
          <a:p>
            <a:r>
              <a:rPr lang="de-CH" dirty="0" err="1" smtClean="0"/>
              <a:t>El</a:t>
            </a:r>
            <a:r>
              <a:rPr lang="de-CH" dirty="0" smtClean="0"/>
              <a:t> </a:t>
            </a:r>
            <a:r>
              <a:rPr lang="de-CH" dirty="0" err="1" smtClean="0"/>
              <a:t>espaciado</a:t>
            </a:r>
            <a:r>
              <a:rPr lang="de-CH" dirty="0" smtClean="0"/>
              <a:t> entre </a:t>
            </a:r>
            <a:r>
              <a:rPr lang="de-CH" dirty="0" err="1" smtClean="0"/>
              <a:t>franjas</a:t>
            </a:r>
            <a:r>
              <a:rPr lang="de-CH" dirty="0" smtClean="0"/>
              <a:t> es </a:t>
            </a:r>
            <a:r>
              <a:rPr lang="de-CH" dirty="0" err="1" smtClean="0"/>
              <a:t>menor</a:t>
            </a:r>
            <a:r>
              <a:rPr lang="de-CH" dirty="0" smtClean="0"/>
              <a:t> </a:t>
            </a:r>
            <a:r>
              <a:rPr lang="de-CH" dirty="0" err="1" smtClean="0"/>
              <a:t>para</a:t>
            </a:r>
            <a:r>
              <a:rPr lang="de-CH" dirty="0" smtClean="0"/>
              <a:t> la </a:t>
            </a:r>
            <a:r>
              <a:rPr lang="de-CH" dirty="0" err="1" smtClean="0"/>
              <a:t>luz</a:t>
            </a:r>
            <a:r>
              <a:rPr lang="de-CH" dirty="0" smtClean="0"/>
              <a:t> </a:t>
            </a:r>
            <a:r>
              <a:rPr lang="de-CH" dirty="0" err="1" smtClean="0"/>
              <a:t>azul</a:t>
            </a:r>
            <a:r>
              <a:rPr lang="de-CH" dirty="0" smtClean="0"/>
              <a:t> </a:t>
            </a:r>
            <a:r>
              <a:rPr lang="de-CH" dirty="0" err="1" smtClean="0"/>
              <a:t>que</a:t>
            </a:r>
            <a:r>
              <a:rPr lang="de-CH" dirty="0" smtClean="0"/>
              <a:t> </a:t>
            </a:r>
            <a:r>
              <a:rPr lang="de-CH" dirty="0" err="1" smtClean="0"/>
              <a:t>para</a:t>
            </a:r>
            <a:r>
              <a:rPr lang="de-CH" dirty="0" smtClean="0"/>
              <a:t> la </a:t>
            </a:r>
            <a:r>
              <a:rPr lang="de-CH" dirty="0" err="1" smtClean="0"/>
              <a:t>roja</a:t>
            </a:r>
            <a:r>
              <a:rPr lang="de-CH" dirty="0" smtClean="0"/>
              <a:t> </a:t>
            </a:r>
            <a:r>
              <a:rPr lang="de-CH" dirty="0" err="1" smtClean="0"/>
              <a:t>como</a:t>
            </a:r>
            <a:r>
              <a:rPr lang="de-CH" dirty="0" smtClean="0"/>
              <a:t> </a:t>
            </a:r>
            <a:r>
              <a:rPr lang="de-CH" dirty="0" err="1" smtClean="0"/>
              <a:t>predice</a:t>
            </a:r>
            <a:r>
              <a:rPr lang="de-CH" dirty="0" smtClean="0"/>
              <a:t> la </a:t>
            </a:r>
            <a:r>
              <a:rPr lang="de-CH" dirty="0" err="1" smtClean="0"/>
              <a:t>teoría</a:t>
            </a:r>
            <a:r>
              <a:rPr lang="de-CH" dirty="0" smtClean="0"/>
              <a:t>.</a:t>
            </a:r>
            <a:endParaRPr lang="fr-BE" dirty="0"/>
          </a:p>
        </p:txBody>
      </p:sp>
    </p:spTree>
    <p:extLst>
      <p:ext uri="{BB962C8B-B14F-4D97-AF65-F5344CB8AC3E}">
        <p14:creationId xmlns:p14="http://schemas.microsoft.com/office/powerpoint/2010/main" val="29641966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RED DE DIFRACCIÓN</a:t>
            </a:r>
            <a:endParaRPr lang="fr-BE" dirty="0"/>
          </a:p>
        </p:txBody>
      </p:sp>
      <p:pic>
        <p:nvPicPr>
          <p:cNvPr id="4" name="Content Placeholder 3"/>
          <p:cNvPicPr>
            <a:picLocks noGrp="1" noChangeAspect="1"/>
          </p:cNvPicPr>
          <p:nvPr>
            <p:ph idx="1"/>
          </p:nvPr>
        </p:nvPicPr>
        <p:blipFill>
          <a:blip r:embed="rId2"/>
          <a:stretch>
            <a:fillRect/>
          </a:stretch>
        </p:blipFill>
        <p:spPr>
          <a:xfrm>
            <a:off x="2598820" y="1808437"/>
            <a:ext cx="7298341" cy="4576321"/>
          </a:xfrm>
          <a:prstGeom prst="rect">
            <a:avLst/>
          </a:prstGeom>
        </p:spPr>
      </p:pic>
    </p:spTree>
    <p:extLst>
      <p:ext uri="{BB962C8B-B14F-4D97-AF65-F5344CB8AC3E}">
        <p14:creationId xmlns:p14="http://schemas.microsoft.com/office/powerpoint/2010/main" val="11133596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VÍDEO</a:t>
            </a:r>
            <a:endParaRPr lang="fr-BE" dirty="0"/>
          </a:p>
        </p:txBody>
      </p:sp>
      <p:pic>
        <p:nvPicPr>
          <p:cNvPr id="4" name="Picture 3">
            <a:hlinkClick r:id="rId2"/>
          </p:cNvPr>
          <p:cNvPicPr>
            <a:picLocks noChangeAspect="1"/>
          </p:cNvPicPr>
          <p:nvPr/>
        </p:nvPicPr>
        <p:blipFill>
          <a:blip r:embed="rId3"/>
          <a:stretch>
            <a:fillRect/>
          </a:stretch>
        </p:blipFill>
        <p:spPr>
          <a:xfrm>
            <a:off x="909637" y="2563019"/>
            <a:ext cx="6296025" cy="2876550"/>
          </a:xfrm>
          <a:prstGeom prst="rect">
            <a:avLst/>
          </a:prstGeom>
        </p:spPr>
      </p:pic>
    </p:spTree>
    <p:extLst>
      <p:ext uri="{BB962C8B-B14F-4D97-AF65-F5344CB8AC3E}">
        <p14:creationId xmlns:p14="http://schemas.microsoft.com/office/powerpoint/2010/main" val="37043374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RED DE DIFRACCIÓN </a:t>
            </a:r>
            <a:endParaRPr lang="fr-BE" dirty="0"/>
          </a:p>
        </p:txBody>
      </p:sp>
      <p:sp>
        <p:nvSpPr>
          <p:cNvPr id="3" name="TextBox 2"/>
          <p:cNvSpPr txBox="1"/>
          <p:nvPr/>
        </p:nvSpPr>
        <p:spPr>
          <a:xfrm>
            <a:off x="838200" y="2227811"/>
            <a:ext cx="4531822" cy="2031325"/>
          </a:xfrm>
          <a:prstGeom prst="rect">
            <a:avLst/>
          </a:prstGeom>
          <a:noFill/>
        </p:spPr>
        <p:txBody>
          <a:bodyPr wrap="square" rtlCol="0">
            <a:spAutoFit/>
          </a:bodyPr>
          <a:lstStyle/>
          <a:p>
            <a:r>
              <a:rPr lang="en-GB" dirty="0" err="1" smtClean="0"/>
              <a:t>Una</a:t>
            </a:r>
            <a:r>
              <a:rPr lang="en-GB" dirty="0" smtClean="0"/>
              <a:t> red de </a:t>
            </a:r>
            <a:r>
              <a:rPr lang="en-GB" dirty="0" err="1" smtClean="0"/>
              <a:t>difracción</a:t>
            </a:r>
            <a:r>
              <a:rPr lang="en-GB" dirty="0" smtClean="0"/>
              <a:t> </a:t>
            </a:r>
            <a:r>
              <a:rPr lang="en-GB" dirty="0" err="1" smtClean="0"/>
              <a:t>está</a:t>
            </a:r>
            <a:r>
              <a:rPr lang="en-GB" dirty="0" smtClean="0"/>
              <a:t> </a:t>
            </a:r>
            <a:r>
              <a:rPr lang="en-GB" dirty="0" err="1" smtClean="0"/>
              <a:t>formada</a:t>
            </a:r>
            <a:r>
              <a:rPr lang="en-GB" dirty="0" smtClean="0"/>
              <a:t> </a:t>
            </a:r>
            <a:r>
              <a:rPr lang="en-GB" dirty="0" err="1" smtClean="0"/>
              <a:t>por</a:t>
            </a:r>
            <a:r>
              <a:rPr lang="en-GB" dirty="0" smtClean="0"/>
              <a:t> un </a:t>
            </a:r>
            <a:r>
              <a:rPr lang="en-GB" dirty="0" smtClean="0">
                <a:solidFill>
                  <a:schemeClr val="accent1">
                    <a:lumMod val="75000"/>
                  </a:schemeClr>
                </a:solidFill>
              </a:rPr>
              <a:t>gran </a:t>
            </a:r>
            <a:r>
              <a:rPr lang="en-GB" dirty="0" err="1" smtClean="0">
                <a:solidFill>
                  <a:schemeClr val="accent1">
                    <a:lumMod val="75000"/>
                  </a:schemeClr>
                </a:solidFill>
              </a:rPr>
              <a:t>número</a:t>
            </a:r>
            <a:r>
              <a:rPr lang="en-GB" dirty="0" smtClean="0">
                <a:solidFill>
                  <a:schemeClr val="accent1">
                    <a:lumMod val="75000"/>
                  </a:schemeClr>
                </a:solidFill>
              </a:rPr>
              <a:t> de </a:t>
            </a:r>
            <a:r>
              <a:rPr lang="en-GB" dirty="0" err="1" smtClean="0">
                <a:solidFill>
                  <a:schemeClr val="accent1">
                    <a:lumMod val="75000"/>
                  </a:schemeClr>
                </a:solidFill>
              </a:rPr>
              <a:t>rendijas</a:t>
            </a:r>
            <a:r>
              <a:rPr lang="en-GB" dirty="0" smtClean="0">
                <a:solidFill>
                  <a:schemeClr val="accent1">
                    <a:lumMod val="75000"/>
                  </a:schemeClr>
                </a:solidFill>
              </a:rPr>
              <a:t> </a:t>
            </a:r>
            <a:r>
              <a:rPr lang="en-GB" dirty="0" err="1" smtClean="0">
                <a:solidFill>
                  <a:schemeClr val="accent1">
                    <a:lumMod val="75000"/>
                  </a:schemeClr>
                </a:solidFill>
              </a:rPr>
              <a:t>paralelas</a:t>
            </a:r>
            <a:r>
              <a:rPr lang="en-GB" dirty="0" smtClean="0">
                <a:solidFill>
                  <a:schemeClr val="accent1">
                    <a:lumMod val="75000"/>
                  </a:schemeClr>
                </a:solidFill>
              </a:rPr>
              <a:t> </a:t>
            </a:r>
            <a:r>
              <a:rPr lang="en-GB" dirty="0" err="1" smtClean="0">
                <a:solidFill>
                  <a:schemeClr val="accent1">
                    <a:lumMod val="75000"/>
                  </a:schemeClr>
                </a:solidFill>
              </a:rPr>
              <a:t>separadas</a:t>
            </a:r>
            <a:r>
              <a:rPr lang="en-GB" dirty="0" smtClean="0">
                <a:solidFill>
                  <a:schemeClr val="accent1">
                    <a:lumMod val="75000"/>
                  </a:schemeClr>
                </a:solidFill>
              </a:rPr>
              <a:t> </a:t>
            </a:r>
            <a:r>
              <a:rPr lang="en-GB" dirty="0" err="1" smtClean="0">
                <a:solidFill>
                  <a:schemeClr val="accent1">
                    <a:lumMod val="75000"/>
                  </a:schemeClr>
                </a:solidFill>
              </a:rPr>
              <a:t>por</a:t>
            </a:r>
            <a:r>
              <a:rPr lang="en-GB" dirty="0" smtClean="0">
                <a:solidFill>
                  <a:schemeClr val="accent1">
                    <a:lumMod val="75000"/>
                  </a:schemeClr>
                </a:solidFill>
              </a:rPr>
              <a:t> la </a:t>
            </a:r>
            <a:r>
              <a:rPr lang="en-GB" dirty="0" err="1" smtClean="0">
                <a:solidFill>
                  <a:schemeClr val="accent1">
                    <a:lumMod val="75000"/>
                  </a:schemeClr>
                </a:solidFill>
              </a:rPr>
              <a:t>misma</a:t>
            </a:r>
            <a:r>
              <a:rPr lang="en-GB" dirty="0" smtClean="0">
                <a:solidFill>
                  <a:schemeClr val="accent1">
                    <a:lumMod val="75000"/>
                  </a:schemeClr>
                </a:solidFill>
              </a:rPr>
              <a:t> </a:t>
            </a:r>
            <a:r>
              <a:rPr lang="en-GB" dirty="0" err="1" smtClean="0">
                <a:solidFill>
                  <a:schemeClr val="accent1">
                    <a:lumMod val="75000"/>
                  </a:schemeClr>
                </a:solidFill>
              </a:rPr>
              <a:t>distancia</a:t>
            </a:r>
            <a:r>
              <a:rPr lang="en-GB" dirty="0" smtClean="0"/>
              <a:t>, </a:t>
            </a:r>
            <a:r>
              <a:rPr lang="en-GB" b="1" dirty="0" smtClean="0"/>
              <a:t>d</a:t>
            </a:r>
            <a:r>
              <a:rPr lang="en-GB" dirty="0" smtClean="0"/>
              <a:t>.</a:t>
            </a:r>
          </a:p>
          <a:p>
            <a:endParaRPr lang="en-GB" dirty="0"/>
          </a:p>
          <a:p>
            <a:r>
              <a:rPr lang="en-GB" dirty="0" smtClean="0"/>
              <a:t>Como hay </a:t>
            </a:r>
            <a:r>
              <a:rPr lang="en-GB" dirty="0" err="1" smtClean="0"/>
              <a:t>tantas</a:t>
            </a:r>
            <a:r>
              <a:rPr lang="en-GB" dirty="0" smtClean="0"/>
              <a:t> </a:t>
            </a:r>
            <a:r>
              <a:rPr lang="en-GB" dirty="0" err="1" smtClean="0"/>
              <a:t>rendijas</a:t>
            </a:r>
            <a:r>
              <a:rPr lang="en-GB" dirty="0" smtClean="0"/>
              <a:t>, </a:t>
            </a:r>
            <a:r>
              <a:rPr lang="en-GB" dirty="0" err="1" smtClean="0"/>
              <a:t>es</a:t>
            </a:r>
            <a:r>
              <a:rPr lang="en-GB" dirty="0" smtClean="0"/>
              <a:t> normal </a:t>
            </a:r>
            <a:r>
              <a:rPr lang="en-GB" dirty="0" err="1" smtClean="0"/>
              <a:t>proporcionar</a:t>
            </a:r>
            <a:r>
              <a:rPr lang="en-GB" dirty="0" smtClean="0"/>
              <a:t> la </a:t>
            </a:r>
            <a:r>
              <a:rPr lang="en-GB" dirty="0" err="1" smtClean="0"/>
              <a:t>separación</a:t>
            </a:r>
            <a:r>
              <a:rPr lang="en-GB" dirty="0" smtClean="0"/>
              <a:t> de las </a:t>
            </a:r>
            <a:r>
              <a:rPr lang="en-GB" dirty="0" err="1" smtClean="0"/>
              <a:t>rendijas</a:t>
            </a:r>
            <a:r>
              <a:rPr lang="en-GB" dirty="0" smtClean="0"/>
              <a:t> </a:t>
            </a:r>
            <a:r>
              <a:rPr lang="en-GB" dirty="0" err="1" smtClean="0"/>
              <a:t>como</a:t>
            </a:r>
            <a:r>
              <a:rPr lang="en-GB" dirty="0" smtClean="0"/>
              <a:t> el </a:t>
            </a:r>
            <a:r>
              <a:rPr lang="en-GB" b="1" dirty="0" err="1" smtClean="0"/>
              <a:t>número</a:t>
            </a:r>
            <a:r>
              <a:rPr lang="en-GB" b="1" dirty="0" smtClean="0"/>
              <a:t> de </a:t>
            </a:r>
            <a:r>
              <a:rPr lang="en-GB" b="1" dirty="0" err="1" smtClean="0"/>
              <a:t>líneas</a:t>
            </a:r>
            <a:r>
              <a:rPr lang="en-GB" b="1" dirty="0" smtClean="0"/>
              <a:t> </a:t>
            </a:r>
            <a:r>
              <a:rPr lang="en-GB" b="1" dirty="0" err="1" smtClean="0"/>
              <a:t>por</a:t>
            </a:r>
            <a:r>
              <a:rPr lang="en-GB" b="1" dirty="0" smtClean="0"/>
              <a:t> mm</a:t>
            </a:r>
            <a:r>
              <a:rPr lang="en-GB" dirty="0" smtClean="0"/>
              <a:t>.</a:t>
            </a:r>
            <a:endParaRPr lang="en-US" dirty="0"/>
          </a:p>
        </p:txBody>
      </p:sp>
      <p:pic>
        <p:nvPicPr>
          <p:cNvPr id="6" name="Picture 5"/>
          <p:cNvPicPr>
            <a:picLocks noChangeAspect="1"/>
          </p:cNvPicPr>
          <p:nvPr/>
        </p:nvPicPr>
        <p:blipFill>
          <a:blip r:embed="rId2"/>
          <a:stretch>
            <a:fillRect/>
          </a:stretch>
        </p:blipFill>
        <p:spPr>
          <a:xfrm>
            <a:off x="6389024" y="2410035"/>
            <a:ext cx="4800600" cy="1666875"/>
          </a:xfrm>
          <a:prstGeom prst="rect">
            <a:avLst/>
          </a:prstGeom>
        </p:spPr>
      </p:pic>
      <p:sp>
        <p:nvSpPr>
          <p:cNvPr id="8" name="TextBox 7"/>
          <p:cNvSpPr txBox="1"/>
          <p:nvPr/>
        </p:nvSpPr>
        <p:spPr>
          <a:xfrm>
            <a:off x="4611745" y="5163295"/>
            <a:ext cx="2568632" cy="1200329"/>
          </a:xfrm>
          <a:prstGeom prst="rect">
            <a:avLst/>
          </a:prstGeom>
          <a:noFill/>
        </p:spPr>
        <p:txBody>
          <a:bodyPr wrap="square" rtlCol="0">
            <a:spAutoFit/>
          </a:bodyPr>
          <a:lstStyle/>
          <a:p>
            <a:r>
              <a:rPr lang="en-GB" dirty="0" err="1" smtClean="0"/>
              <a:t>Ej</a:t>
            </a:r>
            <a:r>
              <a:rPr lang="en-GB" dirty="0" smtClean="0"/>
              <a:t>: </a:t>
            </a:r>
            <a:r>
              <a:rPr lang="en-GB" dirty="0" err="1" smtClean="0"/>
              <a:t>una</a:t>
            </a:r>
            <a:r>
              <a:rPr lang="en-GB" dirty="0" smtClean="0"/>
              <a:t> red de 600 </a:t>
            </a:r>
            <a:r>
              <a:rPr lang="en-GB" dirty="0" err="1" smtClean="0"/>
              <a:t>líneas</a:t>
            </a:r>
            <a:r>
              <a:rPr lang="en-GB" dirty="0" smtClean="0"/>
              <a:t>/mm </a:t>
            </a:r>
            <a:r>
              <a:rPr lang="en-GB" dirty="0" err="1" smtClean="0"/>
              <a:t>tiene</a:t>
            </a:r>
            <a:r>
              <a:rPr lang="en-GB" dirty="0" smtClean="0"/>
              <a:t> </a:t>
            </a:r>
            <a:r>
              <a:rPr lang="en-GB" dirty="0" err="1" smtClean="0"/>
              <a:t>una</a:t>
            </a:r>
            <a:r>
              <a:rPr lang="en-GB" dirty="0" smtClean="0"/>
              <a:t> </a:t>
            </a:r>
            <a:r>
              <a:rPr lang="en-GB" dirty="0" err="1" smtClean="0"/>
              <a:t>separación</a:t>
            </a:r>
            <a:r>
              <a:rPr lang="en-GB" dirty="0" smtClean="0"/>
              <a:t> entre las </a:t>
            </a:r>
            <a:r>
              <a:rPr lang="en-GB" dirty="0" err="1" smtClean="0"/>
              <a:t>rendijas</a:t>
            </a:r>
            <a:r>
              <a:rPr lang="en-GB" dirty="0" smtClean="0"/>
              <a:t> de </a:t>
            </a:r>
            <a:r>
              <a:rPr lang="en-GB" b="1" dirty="0" smtClean="0"/>
              <a:t>d</a:t>
            </a:r>
            <a:r>
              <a:rPr lang="en-GB" dirty="0" smtClean="0"/>
              <a:t>:</a:t>
            </a:r>
            <a:endParaRPr lang="en-US" dirty="0"/>
          </a:p>
        </p:txBody>
      </p:sp>
      <p:pic>
        <p:nvPicPr>
          <p:cNvPr id="10" name="Content Placeholder 9"/>
          <p:cNvPicPr>
            <a:picLocks noGrp="1" noChangeAspect="1"/>
          </p:cNvPicPr>
          <p:nvPr>
            <p:ph idx="1"/>
          </p:nvPr>
        </p:nvPicPr>
        <p:blipFill>
          <a:blip r:embed="rId3"/>
          <a:stretch>
            <a:fillRect/>
          </a:stretch>
        </p:blipFill>
        <p:spPr>
          <a:xfrm>
            <a:off x="7596013" y="4796257"/>
            <a:ext cx="3533775" cy="1781175"/>
          </a:xfrm>
          <a:prstGeom prst="rect">
            <a:avLst/>
          </a:prstGeom>
        </p:spPr>
      </p:pic>
    </p:spTree>
    <p:extLst>
      <p:ext uri="{BB962C8B-B14F-4D97-AF65-F5344CB8AC3E}">
        <p14:creationId xmlns:p14="http://schemas.microsoft.com/office/powerpoint/2010/main" val="30086731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 2 </a:t>
            </a:r>
            <a:r>
              <a:rPr lang="en-GB" dirty="0" err="1" smtClean="0"/>
              <a:t>rendijas</a:t>
            </a:r>
            <a:r>
              <a:rPr lang="en-GB" dirty="0" smtClean="0"/>
              <a:t> a red de </a:t>
            </a:r>
            <a:r>
              <a:rPr lang="en-GB" dirty="0" err="1" smtClean="0"/>
              <a:t>difracción</a:t>
            </a:r>
            <a:endParaRPr lang="en-US" dirty="0"/>
          </a:p>
        </p:txBody>
      </p:sp>
      <p:sp>
        <p:nvSpPr>
          <p:cNvPr id="5" name="TextBox 4"/>
          <p:cNvSpPr txBox="1"/>
          <p:nvPr/>
        </p:nvSpPr>
        <p:spPr>
          <a:xfrm>
            <a:off x="1080655" y="2069869"/>
            <a:ext cx="2801389" cy="1200329"/>
          </a:xfrm>
          <a:prstGeom prst="rect">
            <a:avLst/>
          </a:prstGeom>
          <a:noFill/>
        </p:spPr>
        <p:txBody>
          <a:bodyPr wrap="square" rtlCol="0">
            <a:spAutoFit/>
          </a:bodyPr>
          <a:lstStyle/>
          <a:p>
            <a:r>
              <a:rPr lang="en-GB" dirty="0" smtClean="0"/>
              <a:t>La </a:t>
            </a:r>
            <a:r>
              <a:rPr lang="en-GB" dirty="0" err="1" smtClean="0"/>
              <a:t>adición</a:t>
            </a:r>
            <a:r>
              <a:rPr lang="en-GB" dirty="0" smtClean="0"/>
              <a:t> de </a:t>
            </a:r>
            <a:r>
              <a:rPr lang="en-GB" dirty="0" err="1" smtClean="0"/>
              <a:t>rendijas</a:t>
            </a:r>
            <a:r>
              <a:rPr lang="en-GB" dirty="0" smtClean="0"/>
              <a:t> con la </a:t>
            </a:r>
            <a:r>
              <a:rPr lang="en-GB" dirty="0" err="1" smtClean="0"/>
              <a:t>misma</a:t>
            </a:r>
            <a:r>
              <a:rPr lang="en-GB" dirty="0" smtClean="0"/>
              <a:t> </a:t>
            </a:r>
            <a:r>
              <a:rPr lang="en-GB" dirty="0" err="1" smtClean="0"/>
              <a:t>separación</a:t>
            </a:r>
            <a:r>
              <a:rPr lang="en-GB" dirty="0" smtClean="0"/>
              <a:t> </a:t>
            </a:r>
            <a:r>
              <a:rPr lang="en-GB" dirty="0" err="1" smtClean="0"/>
              <a:t>tiene</a:t>
            </a:r>
            <a:r>
              <a:rPr lang="en-GB" dirty="0" smtClean="0"/>
              <a:t> el </a:t>
            </a:r>
            <a:r>
              <a:rPr lang="en-GB" dirty="0" err="1" smtClean="0"/>
              <a:t>efecto</a:t>
            </a:r>
            <a:r>
              <a:rPr lang="en-GB" dirty="0" smtClean="0"/>
              <a:t> de que </a:t>
            </a:r>
            <a:r>
              <a:rPr lang="en-GB" dirty="0" err="1" smtClean="0"/>
              <a:t>los</a:t>
            </a:r>
            <a:r>
              <a:rPr lang="en-GB" dirty="0" smtClean="0"/>
              <a:t> </a:t>
            </a:r>
            <a:r>
              <a:rPr lang="en-GB" dirty="0" err="1" smtClean="0"/>
              <a:t>máximos</a:t>
            </a:r>
            <a:r>
              <a:rPr lang="en-GB" dirty="0" smtClean="0"/>
              <a:t> son mucho mas </a:t>
            </a:r>
            <a:r>
              <a:rPr lang="en-GB" dirty="0" err="1" smtClean="0"/>
              <a:t>acusados</a:t>
            </a:r>
            <a:r>
              <a:rPr lang="en-GB" dirty="0" smtClean="0"/>
              <a:t>.</a:t>
            </a:r>
          </a:p>
        </p:txBody>
      </p:sp>
      <p:pic>
        <p:nvPicPr>
          <p:cNvPr id="8" name="Content Placeholder 7"/>
          <p:cNvPicPr>
            <a:picLocks noGrp="1" noChangeAspect="1"/>
          </p:cNvPicPr>
          <p:nvPr>
            <p:ph idx="1"/>
          </p:nvPr>
        </p:nvPicPr>
        <p:blipFill>
          <a:blip r:embed="rId2"/>
          <a:stretch>
            <a:fillRect/>
          </a:stretch>
        </p:blipFill>
        <p:spPr>
          <a:xfrm>
            <a:off x="4991359" y="2131796"/>
            <a:ext cx="2009775" cy="2076450"/>
          </a:xfrm>
          <a:prstGeom prst="rect">
            <a:avLst/>
          </a:prstGeom>
        </p:spPr>
      </p:pic>
      <p:pic>
        <p:nvPicPr>
          <p:cNvPr id="9" name="Picture 8"/>
          <p:cNvPicPr>
            <a:picLocks noChangeAspect="1"/>
          </p:cNvPicPr>
          <p:nvPr/>
        </p:nvPicPr>
        <p:blipFill>
          <a:blip r:embed="rId3"/>
          <a:stretch>
            <a:fillRect/>
          </a:stretch>
        </p:blipFill>
        <p:spPr>
          <a:xfrm>
            <a:off x="3524250" y="4487241"/>
            <a:ext cx="5143500" cy="1924050"/>
          </a:xfrm>
          <a:prstGeom prst="rect">
            <a:avLst/>
          </a:prstGeom>
        </p:spPr>
      </p:pic>
    </p:spTree>
    <p:extLst>
      <p:ext uri="{BB962C8B-B14F-4D97-AF65-F5344CB8AC3E}">
        <p14:creationId xmlns:p14="http://schemas.microsoft.com/office/powerpoint/2010/main" val="40895632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RED DE DIFRACCIÓN</a:t>
            </a:r>
            <a:endParaRPr lang="fr-BE" dirty="0"/>
          </a:p>
        </p:txBody>
      </p:sp>
      <p:sp>
        <p:nvSpPr>
          <p:cNvPr id="3" name="TextBox 2"/>
          <p:cNvSpPr txBox="1"/>
          <p:nvPr/>
        </p:nvSpPr>
        <p:spPr>
          <a:xfrm>
            <a:off x="838200" y="1690688"/>
            <a:ext cx="7714211" cy="2308324"/>
          </a:xfrm>
          <a:prstGeom prst="rect">
            <a:avLst/>
          </a:prstGeom>
          <a:noFill/>
        </p:spPr>
        <p:txBody>
          <a:bodyPr wrap="square" rtlCol="0">
            <a:spAutoFit/>
          </a:bodyPr>
          <a:lstStyle/>
          <a:p>
            <a:r>
              <a:rPr lang="en-GB" dirty="0" err="1" smtClean="0"/>
              <a:t>Cada</a:t>
            </a:r>
            <a:r>
              <a:rPr lang="en-GB" dirty="0"/>
              <a:t> </a:t>
            </a:r>
            <a:r>
              <a:rPr lang="en-GB" dirty="0" err="1" smtClean="0"/>
              <a:t>línea</a:t>
            </a:r>
            <a:r>
              <a:rPr lang="en-GB" dirty="0" smtClean="0"/>
              <a:t> de la red de </a:t>
            </a:r>
            <a:r>
              <a:rPr lang="en-GB" dirty="0" err="1" smtClean="0"/>
              <a:t>difracción</a:t>
            </a:r>
            <a:r>
              <a:rPr lang="en-GB" dirty="0" smtClean="0"/>
              <a:t> </a:t>
            </a:r>
            <a:r>
              <a:rPr lang="en-GB" dirty="0" err="1" smtClean="0"/>
              <a:t>actúa</a:t>
            </a:r>
            <a:r>
              <a:rPr lang="en-GB" dirty="0" smtClean="0"/>
              <a:t> </a:t>
            </a:r>
            <a:r>
              <a:rPr lang="en-GB" dirty="0" err="1" smtClean="0"/>
              <a:t>como</a:t>
            </a:r>
            <a:r>
              <a:rPr lang="en-GB" dirty="0" smtClean="0"/>
              <a:t> </a:t>
            </a:r>
            <a:r>
              <a:rPr lang="en-GB" dirty="0" err="1" smtClean="0"/>
              <a:t>una</a:t>
            </a:r>
            <a:r>
              <a:rPr lang="en-GB" dirty="0" smtClean="0"/>
              <a:t> </a:t>
            </a:r>
            <a:r>
              <a:rPr lang="en-GB" dirty="0" err="1" smtClean="0"/>
              <a:t>rendija</a:t>
            </a:r>
            <a:r>
              <a:rPr lang="en-GB" dirty="0" smtClean="0"/>
              <a:t> </a:t>
            </a:r>
            <a:r>
              <a:rPr lang="en-GB" dirty="0" err="1" smtClean="0"/>
              <a:t>estrecha</a:t>
            </a:r>
            <a:r>
              <a:rPr lang="en-GB" dirty="0" smtClean="0"/>
              <a:t> que </a:t>
            </a:r>
            <a:r>
              <a:rPr lang="en-GB" dirty="0" err="1" smtClean="0"/>
              <a:t>difracta</a:t>
            </a:r>
            <a:r>
              <a:rPr lang="en-GB" dirty="0" smtClean="0"/>
              <a:t> luz </a:t>
            </a:r>
            <a:r>
              <a:rPr lang="en-GB" dirty="0" err="1" smtClean="0"/>
              <a:t>en</a:t>
            </a:r>
            <a:r>
              <a:rPr lang="en-GB" dirty="0" smtClean="0"/>
              <a:t> </a:t>
            </a:r>
            <a:r>
              <a:rPr lang="en-GB" dirty="0" err="1" smtClean="0"/>
              <a:t>todos</a:t>
            </a:r>
            <a:r>
              <a:rPr lang="en-GB" dirty="0" smtClean="0"/>
              <a:t> </a:t>
            </a:r>
            <a:r>
              <a:rPr lang="en-GB" dirty="0" err="1" smtClean="0"/>
              <a:t>los</a:t>
            </a:r>
            <a:r>
              <a:rPr lang="en-GB" dirty="0" smtClean="0"/>
              <a:t> </a:t>
            </a:r>
            <a:r>
              <a:rPr lang="en-GB" dirty="0" err="1" smtClean="0"/>
              <a:t>ángulos</a:t>
            </a:r>
            <a:r>
              <a:rPr lang="en-GB" dirty="0" smtClean="0"/>
              <a:t>.</a:t>
            </a:r>
          </a:p>
          <a:p>
            <a:endParaRPr lang="en-GB" dirty="0"/>
          </a:p>
          <a:p>
            <a:r>
              <a:rPr lang="en-GB" dirty="0" err="1" smtClean="0"/>
              <a:t>En</a:t>
            </a:r>
            <a:r>
              <a:rPr lang="en-GB" dirty="0" smtClean="0"/>
              <a:t> </a:t>
            </a:r>
            <a:r>
              <a:rPr lang="en-GB" dirty="0" err="1" smtClean="0"/>
              <a:t>algunos</a:t>
            </a:r>
            <a:r>
              <a:rPr lang="en-GB" dirty="0" smtClean="0"/>
              <a:t> de </a:t>
            </a:r>
            <a:r>
              <a:rPr lang="en-GB" dirty="0" err="1" smtClean="0"/>
              <a:t>esos</a:t>
            </a:r>
            <a:r>
              <a:rPr lang="en-GB" dirty="0" smtClean="0"/>
              <a:t> </a:t>
            </a:r>
            <a:r>
              <a:rPr lang="en-GB" dirty="0" err="1" smtClean="0"/>
              <a:t>ángulos</a:t>
            </a:r>
            <a:r>
              <a:rPr lang="en-GB" dirty="0" smtClean="0"/>
              <a:t> las </a:t>
            </a:r>
            <a:r>
              <a:rPr lang="en-GB" dirty="0" err="1" smtClean="0"/>
              <a:t>ondas</a:t>
            </a:r>
            <a:r>
              <a:rPr lang="en-GB" dirty="0" smtClean="0"/>
              <a:t> de luz </a:t>
            </a:r>
            <a:r>
              <a:rPr lang="en-GB" dirty="0" err="1" smtClean="0"/>
              <a:t>difractadas</a:t>
            </a:r>
            <a:r>
              <a:rPr lang="en-GB" dirty="0" smtClean="0"/>
              <a:t> </a:t>
            </a:r>
            <a:r>
              <a:rPr lang="en-GB" dirty="0" err="1" smtClean="0"/>
              <a:t>interferirán</a:t>
            </a:r>
            <a:r>
              <a:rPr lang="en-GB" dirty="0" smtClean="0"/>
              <a:t> </a:t>
            </a:r>
            <a:r>
              <a:rPr lang="en-GB" dirty="0" err="1" smtClean="0"/>
              <a:t>constructivamente</a:t>
            </a:r>
            <a:r>
              <a:rPr lang="en-GB" dirty="0" smtClean="0"/>
              <a:t> </a:t>
            </a:r>
            <a:r>
              <a:rPr lang="en-GB" dirty="0" err="1" smtClean="0"/>
              <a:t>produciendo</a:t>
            </a:r>
            <a:r>
              <a:rPr lang="en-GB" dirty="0" smtClean="0"/>
              <a:t> </a:t>
            </a:r>
            <a:r>
              <a:rPr lang="en-GB" dirty="0" err="1" smtClean="0"/>
              <a:t>franjas</a:t>
            </a:r>
            <a:r>
              <a:rPr lang="en-GB" dirty="0" smtClean="0"/>
              <a:t> </a:t>
            </a:r>
            <a:r>
              <a:rPr lang="en-GB" dirty="0" err="1" smtClean="0"/>
              <a:t>brillantes</a:t>
            </a:r>
            <a:r>
              <a:rPr lang="en-GB" dirty="0" smtClean="0"/>
              <a:t> o </a:t>
            </a:r>
            <a:r>
              <a:rPr lang="en-GB" dirty="0" err="1" smtClean="0"/>
              <a:t>maximos</a:t>
            </a:r>
            <a:r>
              <a:rPr lang="en-GB" dirty="0" smtClean="0"/>
              <a:t>.</a:t>
            </a:r>
          </a:p>
          <a:p>
            <a:endParaRPr lang="en-GB" dirty="0"/>
          </a:p>
          <a:p>
            <a:r>
              <a:rPr lang="en-GB" dirty="0" err="1" smtClean="0"/>
              <a:t>En</a:t>
            </a:r>
            <a:r>
              <a:rPr lang="en-GB" dirty="0" smtClean="0"/>
              <a:t> </a:t>
            </a:r>
            <a:r>
              <a:rPr lang="en-GB" dirty="0" err="1" smtClean="0"/>
              <a:t>otros</a:t>
            </a:r>
            <a:r>
              <a:rPr lang="en-GB" dirty="0" smtClean="0"/>
              <a:t> </a:t>
            </a:r>
            <a:r>
              <a:rPr lang="en-GB" dirty="0" err="1" smtClean="0"/>
              <a:t>ángulos</a:t>
            </a:r>
            <a:r>
              <a:rPr lang="en-GB" dirty="0" smtClean="0"/>
              <a:t>, las </a:t>
            </a:r>
            <a:r>
              <a:rPr lang="en-GB" dirty="0" err="1" smtClean="0"/>
              <a:t>ondas</a:t>
            </a:r>
            <a:r>
              <a:rPr lang="en-GB" dirty="0" smtClean="0"/>
              <a:t> de luz </a:t>
            </a:r>
            <a:r>
              <a:rPr lang="en-GB" dirty="0" err="1" smtClean="0"/>
              <a:t>interferirán</a:t>
            </a:r>
            <a:r>
              <a:rPr lang="en-GB" dirty="0" smtClean="0"/>
              <a:t> </a:t>
            </a:r>
            <a:r>
              <a:rPr lang="en-GB" dirty="0" err="1" smtClean="0"/>
              <a:t>destructivamente</a:t>
            </a:r>
            <a:r>
              <a:rPr lang="en-GB" dirty="0" smtClean="0"/>
              <a:t> </a:t>
            </a:r>
            <a:r>
              <a:rPr lang="en-GB" dirty="0" err="1" smtClean="0"/>
              <a:t>produciendo</a:t>
            </a:r>
            <a:r>
              <a:rPr lang="en-GB" dirty="0" smtClean="0"/>
              <a:t> </a:t>
            </a:r>
            <a:r>
              <a:rPr lang="en-GB" dirty="0" err="1" smtClean="0"/>
              <a:t>franjas</a:t>
            </a:r>
            <a:r>
              <a:rPr lang="en-GB" dirty="0" smtClean="0"/>
              <a:t> </a:t>
            </a:r>
            <a:r>
              <a:rPr lang="en-GB" dirty="0" err="1" smtClean="0"/>
              <a:t>oscuras</a:t>
            </a:r>
            <a:r>
              <a:rPr lang="en-GB" dirty="0" smtClean="0"/>
              <a:t> o </a:t>
            </a:r>
            <a:r>
              <a:rPr lang="en-GB" dirty="0" err="1" smtClean="0"/>
              <a:t>mínimos</a:t>
            </a:r>
            <a:r>
              <a:rPr lang="en-GB" dirty="0" smtClean="0"/>
              <a:t>.</a:t>
            </a:r>
            <a:endParaRPr lang="en-US" dirty="0"/>
          </a:p>
        </p:txBody>
      </p:sp>
      <p:pic>
        <p:nvPicPr>
          <p:cNvPr id="8" name="Picture 7"/>
          <p:cNvPicPr>
            <a:picLocks noChangeAspect="1"/>
          </p:cNvPicPr>
          <p:nvPr/>
        </p:nvPicPr>
        <p:blipFill>
          <a:blip r:embed="rId2"/>
          <a:stretch>
            <a:fillRect/>
          </a:stretch>
        </p:blipFill>
        <p:spPr>
          <a:xfrm>
            <a:off x="5361363" y="4179671"/>
            <a:ext cx="5143500" cy="1924050"/>
          </a:xfrm>
          <a:prstGeom prst="rect">
            <a:avLst/>
          </a:prstGeom>
        </p:spPr>
      </p:pic>
    </p:spTree>
    <p:extLst>
      <p:ext uri="{BB962C8B-B14F-4D97-AF65-F5344CB8AC3E}">
        <p14:creationId xmlns:p14="http://schemas.microsoft.com/office/powerpoint/2010/main" val="6512567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LUZ DE LÁSER A TRAVÉS DE UNA RED DE DIFRACCIÓN</a:t>
            </a:r>
            <a:endParaRPr lang="fr-BE" dirty="0"/>
          </a:p>
        </p:txBody>
      </p:sp>
      <p:sp>
        <p:nvSpPr>
          <p:cNvPr id="5" name="TextBox 4"/>
          <p:cNvSpPr txBox="1"/>
          <p:nvPr/>
        </p:nvSpPr>
        <p:spPr>
          <a:xfrm>
            <a:off x="990642" y="2112031"/>
            <a:ext cx="3190659" cy="923330"/>
          </a:xfrm>
          <a:prstGeom prst="rect">
            <a:avLst/>
          </a:prstGeom>
          <a:noFill/>
        </p:spPr>
        <p:txBody>
          <a:bodyPr wrap="square" rtlCol="0">
            <a:spAutoFit/>
          </a:bodyPr>
          <a:lstStyle/>
          <a:p>
            <a:r>
              <a:rPr lang="en-GB" dirty="0" err="1" smtClean="0"/>
              <a:t>Podemos</a:t>
            </a:r>
            <a:r>
              <a:rPr lang="en-GB" dirty="0" smtClean="0"/>
              <a:t> </a:t>
            </a:r>
            <a:r>
              <a:rPr lang="en-GB" dirty="0" err="1" smtClean="0"/>
              <a:t>observar</a:t>
            </a:r>
            <a:r>
              <a:rPr lang="en-GB" dirty="0" smtClean="0"/>
              <a:t> </a:t>
            </a:r>
            <a:r>
              <a:rPr lang="en-GB" dirty="0" err="1" smtClean="0"/>
              <a:t>en</a:t>
            </a:r>
            <a:r>
              <a:rPr lang="en-GB" dirty="0" smtClean="0"/>
              <a:t> la </a:t>
            </a:r>
            <a:r>
              <a:rPr lang="en-GB" dirty="0" err="1" smtClean="0"/>
              <a:t>pantalla</a:t>
            </a:r>
            <a:r>
              <a:rPr lang="en-GB" dirty="0" smtClean="0"/>
              <a:t> </a:t>
            </a:r>
            <a:r>
              <a:rPr lang="en-GB" b="1" dirty="0" err="1" smtClean="0"/>
              <a:t>máximos</a:t>
            </a:r>
            <a:r>
              <a:rPr lang="en-GB" b="1" dirty="0" smtClean="0"/>
              <a:t> de </a:t>
            </a:r>
            <a:r>
              <a:rPr lang="en-GB" b="1" dirty="0" err="1" smtClean="0"/>
              <a:t>difracción</a:t>
            </a:r>
            <a:r>
              <a:rPr lang="en-GB" b="1" dirty="0" smtClean="0"/>
              <a:t> </a:t>
            </a:r>
            <a:r>
              <a:rPr lang="en-GB" dirty="0" err="1" smtClean="0"/>
              <a:t>en</a:t>
            </a:r>
            <a:r>
              <a:rPr lang="en-GB" dirty="0" smtClean="0"/>
              <a:t> </a:t>
            </a:r>
            <a:r>
              <a:rPr lang="en-GB" dirty="0" err="1" smtClean="0"/>
              <a:t>los</a:t>
            </a:r>
            <a:r>
              <a:rPr lang="en-GB" dirty="0" smtClean="0"/>
              <a:t> </a:t>
            </a:r>
            <a:r>
              <a:rPr lang="en-GB" dirty="0" err="1" smtClean="0"/>
              <a:t>ángulos</a:t>
            </a:r>
            <a:r>
              <a:rPr lang="en-GB" dirty="0" smtClean="0"/>
              <a:t>:</a:t>
            </a:r>
            <a:endParaRPr lang="en-US" dirty="0"/>
          </a:p>
        </p:txBody>
      </p:sp>
      <p:pic>
        <p:nvPicPr>
          <p:cNvPr id="9" name="Picture 8"/>
          <p:cNvPicPr>
            <a:picLocks noChangeAspect="1"/>
          </p:cNvPicPr>
          <p:nvPr/>
        </p:nvPicPr>
        <p:blipFill>
          <a:blip r:embed="rId2"/>
          <a:stretch>
            <a:fillRect/>
          </a:stretch>
        </p:blipFill>
        <p:spPr>
          <a:xfrm>
            <a:off x="4248579" y="2218804"/>
            <a:ext cx="6495274" cy="3857799"/>
          </a:xfrm>
          <a:prstGeom prst="rect">
            <a:avLst/>
          </a:prstGeom>
        </p:spPr>
      </p:pic>
    </p:spTree>
    <p:extLst>
      <p:ext uri="{BB962C8B-B14F-4D97-AF65-F5344CB8AC3E}">
        <p14:creationId xmlns:p14="http://schemas.microsoft.com/office/powerpoint/2010/main" val="27850768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LUZ BLANCA A TRAVÉS DE UNA RED DE DIFRACCIÓN</a:t>
            </a:r>
            <a:endParaRPr lang="fr-BE" dirty="0"/>
          </a:p>
        </p:txBody>
      </p:sp>
      <p:sp>
        <p:nvSpPr>
          <p:cNvPr id="3" name="TextBox 2"/>
          <p:cNvSpPr txBox="1"/>
          <p:nvPr/>
        </p:nvSpPr>
        <p:spPr>
          <a:xfrm>
            <a:off x="990860" y="2050519"/>
            <a:ext cx="3640975" cy="1754326"/>
          </a:xfrm>
          <a:prstGeom prst="rect">
            <a:avLst/>
          </a:prstGeom>
          <a:noFill/>
        </p:spPr>
        <p:txBody>
          <a:bodyPr wrap="square" rtlCol="0">
            <a:spAutoFit/>
          </a:bodyPr>
          <a:lstStyle/>
          <a:p>
            <a:r>
              <a:rPr lang="en-GB" dirty="0" err="1" smtClean="0"/>
              <a:t>Cada</a:t>
            </a:r>
            <a:r>
              <a:rPr lang="en-GB" dirty="0" smtClean="0"/>
              <a:t> </a:t>
            </a:r>
            <a:r>
              <a:rPr lang="en-GB" dirty="0" err="1" smtClean="0"/>
              <a:t>longitud</a:t>
            </a:r>
            <a:r>
              <a:rPr lang="en-GB" dirty="0" smtClean="0"/>
              <a:t> de </a:t>
            </a:r>
            <a:r>
              <a:rPr lang="en-GB" dirty="0" err="1" smtClean="0"/>
              <a:t>onda</a:t>
            </a:r>
            <a:r>
              <a:rPr lang="en-GB" dirty="0" smtClean="0"/>
              <a:t> </a:t>
            </a:r>
            <a:r>
              <a:rPr lang="en-GB" dirty="0" err="1" smtClean="0"/>
              <a:t>sufrirá</a:t>
            </a:r>
            <a:r>
              <a:rPr lang="en-GB" dirty="0" smtClean="0"/>
              <a:t> </a:t>
            </a:r>
            <a:r>
              <a:rPr lang="en-GB" dirty="0" err="1" smtClean="0"/>
              <a:t>una</a:t>
            </a:r>
            <a:r>
              <a:rPr lang="en-GB" dirty="0" smtClean="0"/>
              <a:t> </a:t>
            </a:r>
            <a:r>
              <a:rPr lang="en-GB" dirty="0" err="1" smtClean="0"/>
              <a:t>difracción</a:t>
            </a:r>
            <a:r>
              <a:rPr lang="en-GB" dirty="0" smtClean="0"/>
              <a:t> con </a:t>
            </a:r>
            <a:r>
              <a:rPr lang="en-GB" dirty="0" err="1" smtClean="0"/>
              <a:t>angulos</a:t>
            </a:r>
            <a:r>
              <a:rPr lang="en-GB" dirty="0" smtClean="0"/>
              <a:t> </a:t>
            </a:r>
            <a:r>
              <a:rPr lang="en-GB" dirty="0" err="1" smtClean="0"/>
              <a:t>diferentes</a:t>
            </a:r>
            <a:r>
              <a:rPr lang="en-GB" dirty="0" smtClean="0"/>
              <a:t>, </a:t>
            </a:r>
            <a:r>
              <a:rPr lang="en-GB" dirty="0" err="1" smtClean="0"/>
              <a:t>por</a:t>
            </a:r>
            <a:r>
              <a:rPr lang="en-GB" dirty="0" smtClean="0"/>
              <a:t> lo que se </a:t>
            </a:r>
            <a:r>
              <a:rPr lang="en-GB" dirty="0" err="1" smtClean="0"/>
              <a:t>observará</a:t>
            </a:r>
            <a:r>
              <a:rPr lang="en-GB" dirty="0" smtClean="0"/>
              <a:t> </a:t>
            </a:r>
            <a:r>
              <a:rPr lang="en-GB" dirty="0" err="1" smtClean="0">
                <a:solidFill>
                  <a:schemeClr val="accent1">
                    <a:lumMod val="75000"/>
                  </a:schemeClr>
                </a:solidFill>
              </a:rPr>
              <a:t>dispersión</a:t>
            </a:r>
            <a:r>
              <a:rPr lang="en-GB" dirty="0" smtClean="0"/>
              <a:t>.</a:t>
            </a:r>
          </a:p>
          <a:p>
            <a:endParaRPr lang="en-GB" dirty="0"/>
          </a:p>
          <a:p>
            <a:r>
              <a:rPr lang="en-GB" dirty="0" smtClean="0"/>
              <a:t>La luz </a:t>
            </a:r>
            <a:r>
              <a:rPr lang="en-GB" dirty="0" err="1" smtClean="0"/>
              <a:t>roja</a:t>
            </a:r>
            <a:r>
              <a:rPr lang="en-GB" dirty="0" smtClean="0"/>
              <a:t> </a:t>
            </a:r>
            <a:r>
              <a:rPr lang="en-GB" dirty="0" err="1" smtClean="0"/>
              <a:t>es</a:t>
            </a:r>
            <a:r>
              <a:rPr lang="en-GB" dirty="0" smtClean="0"/>
              <a:t> la que se </a:t>
            </a:r>
            <a:r>
              <a:rPr lang="en-GB" dirty="0" err="1" smtClean="0"/>
              <a:t>observará</a:t>
            </a:r>
            <a:r>
              <a:rPr lang="en-GB" dirty="0" smtClean="0"/>
              <a:t> a un </a:t>
            </a:r>
            <a:r>
              <a:rPr lang="en-GB" dirty="0" err="1" smtClean="0"/>
              <a:t>ángulo</a:t>
            </a:r>
            <a:r>
              <a:rPr lang="en-GB" dirty="0" smtClean="0"/>
              <a:t> mayor.</a:t>
            </a:r>
            <a:endParaRPr lang="en-US" dirty="0"/>
          </a:p>
        </p:txBody>
      </p:sp>
      <p:pic>
        <p:nvPicPr>
          <p:cNvPr id="8" name="Content Placeholder 5"/>
          <p:cNvPicPr>
            <a:picLocks noChangeAspect="1"/>
          </p:cNvPicPr>
          <p:nvPr/>
        </p:nvPicPr>
        <p:blipFill>
          <a:blip r:embed="rId2"/>
          <a:stretch>
            <a:fillRect/>
          </a:stretch>
        </p:blipFill>
        <p:spPr>
          <a:xfrm>
            <a:off x="4784495" y="1421477"/>
            <a:ext cx="6762750" cy="2743200"/>
          </a:xfrm>
          <a:prstGeom prst="rect">
            <a:avLst/>
          </a:prstGeom>
        </p:spPr>
      </p:pic>
      <p:sp>
        <p:nvSpPr>
          <p:cNvPr id="10" name="TextBox 9"/>
          <p:cNvSpPr txBox="1"/>
          <p:nvPr/>
        </p:nvSpPr>
        <p:spPr>
          <a:xfrm>
            <a:off x="1812174" y="4555374"/>
            <a:ext cx="2518757" cy="1200329"/>
          </a:xfrm>
          <a:prstGeom prst="rect">
            <a:avLst/>
          </a:prstGeom>
          <a:noFill/>
        </p:spPr>
        <p:txBody>
          <a:bodyPr wrap="square" rtlCol="0">
            <a:spAutoFit/>
          </a:bodyPr>
          <a:lstStyle/>
          <a:p>
            <a:r>
              <a:rPr lang="en-GB" dirty="0" smtClean="0"/>
              <a:t>El </a:t>
            </a:r>
            <a:r>
              <a:rPr lang="en-GB" dirty="0" err="1" smtClean="0"/>
              <a:t>máximo</a:t>
            </a:r>
            <a:r>
              <a:rPr lang="en-GB" dirty="0" smtClean="0"/>
              <a:t> central </a:t>
            </a:r>
            <a:r>
              <a:rPr lang="en-GB" dirty="0" err="1" smtClean="0"/>
              <a:t>será</a:t>
            </a:r>
            <a:r>
              <a:rPr lang="en-GB" dirty="0" smtClean="0"/>
              <a:t> </a:t>
            </a:r>
            <a:r>
              <a:rPr lang="en-GB" dirty="0" err="1" smtClean="0"/>
              <a:t>blanco</a:t>
            </a:r>
            <a:r>
              <a:rPr lang="en-GB" dirty="0" smtClean="0"/>
              <a:t> </a:t>
            </a:r>
            <a:r>
              <a:rPr lang="en-GB" dirty="0" err="1" smtClean="0"/>
              <a:t>debido</a:t>
            </a:r>
            <a:r>
              <a:rPr lang="en-GB" dirty="0" smtClean="0"/>
              <a:t> a que </a:t>
            </a:r>
            <a:r>
              <a:rPr lang="en-GB" dirty="0" err="1" smtClean="0"/>
              <a:t>allí</a:t>
            </a:r>
            <a:r>
              <a:rPr lang="en-GB" dirty="0" smtClean="0"/>
              <a:t> no se produce la </a:t>
            </a:r>
            <a:r>
              <a:rPr lang="en-GB" dirty="0" err="1" smtClean="0"/>
              <a:t>difracción</a:t>
            </a:r>
            <a:r>
              <a:rPr lang="en-GB" dirty="0" smtClean="0"/>
              <a:t>.</a:t>
            </a:r>
            <a:endParaRPr lang="en-US" dirty="0"/>
          </a:p>
        </p:txBody>
      </p:sp>
      <p:pic>
        <p:nvPicPr>
          <p:cNvPr id="11" name="Content Placeholder 3"/>
          <p:cNvPicPr>
            <a:picLocks noGrp="1" noChangeAspect="1"/>
          </p:cNvPicPr>
          <p:nvPr>
            <p:ph idx="1"/>
          </p:nvPr>
        </p:nvPicPr>
        <p:blipFill>
          <a:blip r:embed="rId3"/>
          <a:stretch>
            <a:fillRect/>
          </a:stretch>
        </p:blipFill>
        <p:spPr>
          <a:xfrm>
            <a:off x="4979324" y="3957797"/>
            <a:ext cx="4430264" cy="2644733"/>
          </a:xfrm>
          <a:prstGeom prst="rect">
            <a:avLst/>
          </a:prstGeom>
        </p:spPr>
      </p:pic>
    </p:spTree>
    <p:extLst>
      <p:ext uri="{BB962C8B-B14F-4D97-AF65-F5344CB8AC3E}">
        <p14:creationId xmlns:p14="http://schemas.microsoft.com/office/powerpoint/2010/main" val="19006231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CÁLCULOS RED DE DIFRACCIÓN</a:t>
            </a:r>
            <a:endParaRPr lang="en-US" dirty="0"/>
          </a:p>
        </p:txBody>
      </p:sp>
      <p:sp>
        <p:nvSpPr>
          <p:cNvPr id="5" name="TextBox 4"/>
          <p:cNvSpPr txBox="1"/>
          <p:nvPr/>
        </p:nvSpPr>
        <p:spPr>
          <a:xfrm>
            <a:off x="1183177" y="1979036"/>
            <a:ext cx="3125585" cy="923330"/>
          </a:xfrm>
          <a:prstGeom prst="rect">
            <a:avLst/>
          </a:prstGeom>
          <a:noFill/>
        </p:spPr>
        <p:txBody>
          <a:bodyPr wrap="square" rtlCol="0">
            <a:spAutoFit/>
          </a:bodyPr>
          <a:lstStyle/>
          <a:p>
            <a:r>
              <a:rPr lang="en-GB" dirty="0" err="1" smtClean="0"/>
              <a:t>En</a:t>
            </a:r>
            <a:r>
              <a:rPr lang="en-GB" dirty="0" smtClean="0"/>
              <a:t> </a:t>
            </a:r>
            <a:r>
              <a:rPr lang="en-GB" dirty="0" err="1" smtClean="0"/>
              <a:t>los</a:t>
            </a:r>
            <a:r>
              <a:rPr lang="en-GB" dirty="0" smtClean="0"/>
              <a:t> </a:t>
            </a:r>
            <a:r>
              <a:rPr lang="en-GB" dirty="0" err="1" smtClean="0"/>
              <a:t>puntos</a:t>
            </a:r>
            <a:r>
              <a:rPr lang="en-GB" dirty="0" smtClean="0"/>
              <a:t> de </a:t>
            </a:r>
            <a:r>
              <a:rPr lang="en-GB" dirty="0" err="1" smtClean="0"/>
              <a:t>interferencia</a:t>
            </a:r>
            <a:r>
              <a:rPr lang="en-GB" dirty="0" smtClean="0"/>
              <a:t> </a:t>
            </a:r>
            <a:r>
              <a:rPr lang="en-GB" dirty="0" err="1" smtClean="0"/>
              <a:t>constructiva</a:t>
            </a:r>
            <a:r>
              <a:rPr lang="en-GB" dirty="0" smtClean="0"/>
              <a:t>:</a:t>
            </a:r>
          </a:p>
          <a:p>
            <a:endParaRPr lang="en-US" dirty="0"/>
          </a:p>
        </p:txBody>
      </p:sp>
      <p:pic>
        <p:nvPicPr>
          <p:cNvPr id="6" name="Picture 5"/>
          <p:cNvPicPr>
            <a:picLocks noChangeAspect="1"/>
          </p:cNvPicPr>
          <p:nvPr/>
        </p:nvPicPr>
        <p:blipFill>
          <a:blip r:embed="rId2"/>
          <a:stretch>
            <a:fillRect/>
          </a:stretch>
        </p:blipFill>
        <p:spPr>
          <a:xfrm>
            <a:off x="1582534" y="2902366"/>
            <a:ext cx="942975" cy="333375"/>
          </a:xfrm>
          <a:prstGeom prst="rect">
            <a:avLst/>
          </a:prstGeom>
        </p:spPr>
      </p:pic>
      <p:sp>
        <p:nvSpPr>
          <p:cNvPr id="7" name="TextBox 6"/>
          <p:cNvSpPr txBox="1"/>
          <p:nvPr/>
        </p:nvSpPr>
        <p:spPr>
          <a:xfrm>
            <a:off x="1183177" y="4497185"/>
            <a:ext cx="2427317" cy="1754326"/>
          </a:xfrm>
          <a:prstGeom prst="rect">
            <a:avLst/>
          </a:prstGeom>
          <a:noFill/>
        </p:spPr>
        <p:txBody>
          <a:bodyPr wrap="square" rtlCol="0">
            <a:spAutoFit/>
          </a:bodyPr>
          <a:lstStyle/>
          <a:p>
            <a:r>
              <a:rPr lang="en-GB" dirty="0" smtClean="0"/>
              <a:t>n= </a:t>
            </a:r>
            <a:r>
              <a:rPr lang="en-GB" dirty="0" err="1" smtClean="0"/>
              <a:t>orden</a:t>
            </a:r>
            <a:r>
              <a:rPr lang="en-GB" dirty="0" smtClean="0"/>
              <a:t> del </a:t>
            </a:r>
            <a:r>
              <a:rPr lang="en-GB" dirty="0" err="1" smtClean="0"/>
              <a:t>máximo</a:t>
            </a:r>
            <a:endParaRPr lang="en-GB" dirty="0"/>
          </a:p>
          <a:p>
            <a:r>
              <a:rPr lang="en-GB" dirty="0" smtClean="0"/>
              <a:t>d= </a:t>
            </a:r>
            <a:r>
              <a:rPr lang="en-GB" dirty="0" err="1" smtClean="0"/>
              <a:t>distancia</a:t>
            </a:r>
            <a:r>
              <a:rPr lang="en-GB" dirty="0" smtClean="0"/>
              <a:t> entre dos </a:t>
            </a:r>
            <a:r>
              <a:rPr lang="en-GB" dirty="0" err="1" smtClean="0"/>
              <a:t>líneas</a:t>
            </a:r>
            <a:r>
              <a:rPr lang="en-GB" dirty="0" smtClean="0"/>
              <a:t> de la red de </a:t>
            </a:r>
            <a:r>
              <a:rPr lang="en-GB" dirty="0" err="1" smtClean="0"/>
              <a:t>difracción</a:t>
            </a:r>
            <a:endParaRPr lang="en-GB" dirty="0" smtClean="0"/>
          </a:p>
          <a:p>
            <a:r>
              <a:rPr lang="en-GB" dirty="0" smtClean="0"/>
              <a:t>   </a:t>
            </a:r>
            <a:r>
              <a:rPr lang="en-GB" dirty="0" err="1" smtClean="0"/>
              <a:t>posición</a:t>
            </a:r>
            <a:r>
              <a:rPr lang="en-GB" dirty="0" smtClean="0"/>
              <a:t> angular de un </a:t>
            </a:r>
            <a:r>
              <a:rPr lang="en-GB" dirty="0" err="1" smtClean="0"/>
              <a:t>máximo</a:t>
            </a:r>
            <a:endParaRPr lang="en-US" dirty="0"/>
          </a:p>
        </p:txBody>
      </p:sp>
      <p:pic>
        <p:nvPicPr>
          <p:cNvPr id="8" name="Picture 7"/>
          <p:cNvPicPr>
            <a:picLocks noChangeAspect="1"/>
          </p:cNvPicPr>
          <p:nvPr/>
        </p:nvPicPr>
        <p:blipFill>
          <a:blip r:embed="rId3"/>
          <a:stretch>
            <a:fillRect/>
          </a:stretch>
        </p:blipFill>
        <p:spPr>
          <a:xfrm>
            <a:off x="967046" y="5680285"/>
            <a:ext cx="295275" cy="266700"/>
          </a:xfrm>
          <a:prstGeom prst="rect">
            <a:avLst/>
          </a:prstGeom>
        </p:spPr>
      </p:pic>
      <p:pic>
        <p:nvPicPr>
          <p:cNvPr id="10" name="Picture 9"/>
          <p:cNvPicPr>
            <a:picLocks noChangeAspect="1"/>
          </p:cNvPicPr>
          <p:nvPr/>
        </p:nvPicPr>
        <p:blipFill>
          <a:blip r:embed="rId4"/>
          <a:stretch>
            <a:fillRect/>
          </a:stretch>
        </p:blipFill>
        <p:spPr>
          <a:xfrm>
            <a:off x="8145786" y="1230284"/>
            <a:ext cx="3607371" cy="5303860"/>
          </a:xfrm>
          <a:prstGeom prst="rect">
            <a:avLst/>
          </a:prstGeom>
        </p:spPr>
      </p:pic>
    </p:spTree>
    <p:extLst>
      <p:ext uri="{BB962C8B-B14F-4D97-AF65-F5344CB8AC3E}">
        <p14:creationId xmlns:p14="http://schemas.microsoft.com/office/powerpoint/2010/main" val="3286632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7" y="5258857"/>
            <a:ext cx="8534400" cy="1507067"/>
          </a:xfrm>
        </p:spPr>
        <p:txBody>
          <a:bodyPr/>
          <a:lstStyle/>
          <a:p>
            <a:r>
              <a:rPr lang="de-CH" dirty="0" smtClean="0"/>
              <a:t>ONDAS EM: COMPORTAMIENTO</a:t>
            </a:r>
            <a:endParaRPr lang="fr-BE" dirty="0"/>
          </a:p>
        </p:txBody>
      </p:sp>
      <p:sp>
        <p:nvSpPr>
          <p:cNvPr id="3" name="TextBox 2"/>
          <p:cNvSpPr txBox="1"/>
          <p:nvPr/>
        </p:nvSpPr>
        <p:spPr>
          <a:xfrm>
            <a:off x="160337" y="4086225"/>
            <a:ext cx="9077325" cy="1477328"/>
          </a:xfrm>
          <a:prstGeom prst="rect">
            <a:avLst/>
          </a:prstGeom>
          <a:noFill/>
        </p:spPr>
        <p:txBody>
          <a:bodyPr wrap="square" rtlCol="0">
            <a:spAutoFit/>
          </a:bodyPr>
          <a:lstStyle/>
          <a:p>
            <a:r>
              <a:rPr lang="de-CH" dirty="0" smtClean="0"/>
              <a:t>Las </a:t>
            </a:r>
            <a:r>
              <a:rPr lang="de-CH" dirty="0" err="1" smtClean="0"/>
              <a:t>ondas</a:t>
            </a:r>
            <a:r>
              <a:rPr lang="de-CH" dirty="0" smtClean="0"/>
              <a:t> </a:t>
            </a:r>
            <a:r>
              <a:rPr lang="de-CH" dirty="0" err="1" smtClean="0"/>
              <a:t>em</a:t>
            </a:r>
            <a:r>
              <a:rPr lang="de-CH" dirty="0" smtClean="0"/>
              <a:t> </a:t>
            </a:r>
            <a:r>
              <a:rPr lang="de-CH" dirty="0" err="1" smtClean="0"/>
              <a:t>presentan</a:t>
            </a:r>
            <a:r>
              <a:rPr lang="de-CH" dirty="0" smtClean="0"/>
              <a:t> </a:t>
            </a:r>
            <a:r>
              <a:rPr lang="de-CH" dirty="0" err="1" smtClean="0"/>
              <a:t>un</a:t>
            </a:r>
            <a:r>
              <a:rPr lang="de-CH" dirty="0" smtClean="0"/>
              <a:t> </a:t>
            </a:r>
            <a:r>
              <a:rPr lang="de-CH" dirty="0" err="1" smtClean="0"/>
              <a:t>rango</a:t>
            </a:r>
            <a:r>
              <a:rPr lang="de-CH" dirty="0" smtClean="0"/>
              <a:t> </a:t>
            </a:r>
            <a:r>
              <a:rPr lang="de-CH" dirty="0" err="1" smtClean="0"/>
              <a:t>muy</a:t>
            </a:r>
            <a:r>
              <a:rPr lang="de-CH" dirty="0" smtClean="0"/>
              <a:t> </a:t>
            </a:r>
            <a:r>
              <a:rPr lang="de-CH" dirty="0" err="1" smtClean="0"/>
              <a:t>grande</a:t>
            </a:r>
            <a:r>
              <a:rPr lang="de-CH" dirty="0" smtClean="0"/>
              <a:t> de </a:t>
            </a:r>
            <a:r>
              <a:rPr lang="de-CH" dirty="0" err="1" smtClean="0"/>
              <a:t>frecuencias</a:t>
            </a:r>
            <a:r>
              <a:rPr lang="de-CH" dirty="0" smtClean="0"/>
              <a:t> y </a:t>
            </a:r>
            <a:r>
              <a:rPr lang="de-CH" dirty="0" err="1" smtClean="0"/>
              <a:t>pueden</a:t>
            </a:r>
            <a:r>
              <a:rPr lang="de-CH" dirty="0" smtClean="0"/>
              <a:t> </a:t>
            </a:r>
            <a:r>
              <a:rPr lang="de-CH" dirty="0" err="1" smtClean="0"/>
              <a:t>utilizarse</a:t>
            </a:r>
            <a:r>
              <a:rPr lang="de-CH" dirty="0" smtClean="0"/>
              <a:t> </a:t>
            </a:r>
            <a:r>
              <a:rPr lang="de-CH" dirty="0" err="1" smtClean="0"/>
              <a:t>para</a:t>
            </a:r>
            <a:r>
              <a:rPr lang="de-CH" dirty="0" smtClean="0"/>
              <a:t> </a:t>
            </a:r>
            <a:r>
              <a:rPr lang="de-CH" dirty="0" err="1" smtClean="0"/>
              <a:t>transmitir</a:t>
            </a:r>
            <a:r>
              <a:rPr lang="de-CH" dirty="0" smtClean="0"/>
              <a:t> </a:t>
            </a:r>
            <a:r>
              <a:rPr lang="de-CH" dirty="0" err="1" smtClean="0"/>
              <a:t>información</a:t>
            </a:r>
            <a:r>
              <a:rPr lang="de-CH" dirty="0" smtClean="0"/>
              <a:t> ( </a:t>
            </a:r>
            <a:r>
              <a:rPr lang="de-CH" dirty="0" err="1" smtClean="0"/>
              <a:t>radio</a:t>
            </a:r>
            <a:r>
              <a:rPr lang="de-CH" dirty="0" smtClean="0"/>
              <a:t>), </a:t>
            </a:r>
            <a:r>
              <a:rPr lang="de-CH" dirty="0" err="1" smtClean="0"/>
              <a:t>para</a:t>
            </a:r>
            <a:r>
              <a:rPr lang="de-CH" dirty="0" smtClean="0"/>
              <a:t> </a:t>
            </a:r>
            <a:r>
              <a:rPr lang="de-CH" dirty="0" err="1" smtClean="0"/>
              <a:t>ver</a:t>
            </a:r>
            <a:r>
              <a:rPr lang="de-CH" dirty="0" smtClean="0"/>
              <a:t> ( </a:t>
            </a:r>
            <a:r>
              <a:rPr lang="de-CH" dirty="0" err="1" smtClean="0"/>
              <a:t>luz</a:t>
            </a:r>
            <a:r>
              <a:rPr lang="de-CH" dirty="0" smtClean="0"/>
              <a:t>), y </a:t>
            </a:r>
            <a:r>
              <a:rPr lang="de-CH" dirty="0" err="1" smtClean="0"/>
              <a:t>con</a:t>
            </a:r>
            <a:r>
              <a:rPr lang="de-CH" dirty="0" smtClean="0"/>
              <a:t> </a:t>
            </a:r>
            <a:r>
              <a:rPr lang="de-CH" dirty="0" err="1" smtClean="0"/>
              <a:t>fines</a:t>
            </a:r>
            <a:r>
              <a:rPr lang="de-CH" dirty="0" smtClean="0"/>
              <a:t> </a:t>
            </a:r>
            <a:r>
              <a:rPr lang="de-CH" dirty="0" err="1" smtClean="0"/>
              <a:t>médicos</a:t>
            </a:r>
            <a:r>
              <a:rPr lang="de-CH" dirty="0" smtClean="0"/>
              <a:t> ( </a:t>
            </a:r>
            <a:r>
              <a:rPr lang="de-CH" dirty="0" err="1" smtClean="0"/>
              <a:t>rayos</a:t>
            </a:r>
            <a:r>
              <a:rPr lang="de-CH" dirty="0" smtClean="0"/>
              <a:t> X) </a:t>
            </a:r>
            <a:r>
              <a:rPr lang="de-CH" dirty="0" err="1" smtClean="0"/>
              <a:t>según</a:t>
            </a:r>
            <a:r>
              <a:rPr lang="de-CH" dirty="0" smtClean="0"/>
              <a:t> la </a:t>
            </a:r>
            <a:r>
              <a:rPr lang="de-CH" dirty="0" err="1" smtClean="0"/>
              <a:t>frecuencia</a:t>
            </a:r>
            <a:r>
              <a:rPr lang="de-CH" dirty="0" smtClean="0"/>
              <a:t> </a:t>
            </a:r>
            <a:r>
              <a:rPr lang="de-CH" dirty="0" err="1" smtClean="0"/>
              <a:t>utilizada</a:t>
            </a:r>
            <a:r>
              <a:rPr lang="de-CH" dirty="0" smtClean="0"/>
              <a:t>. </a:t>
            </a:r>
          </a:p>
          <a:p>
            <a:r>
              <a:rPr lang="de-CH" dirty="0" smtClean="0"/>
              <a:t>Son </a:t>
            </a:r>
            <a:r>
              <a:rPr lang="de-CH" dirty="0" err="1" smtClean="0"/>
              <a:t>ondas</a:t>
            </a:r>
            <a:r>
              <a:rPr lang="de-CH" dirty="0" smtClean="0"/>
              <a:t> transversales ( </a:t>
            </a:r>
            <a:r>
              <a:rPr lang="de-CH" dirty="0" err="1" smtClean="0"/>
              <a:t>pueden</a:t>
            </a:r>
            <a:r>
              <a:rPr lang="de-CH" dirty="0" smtClean="0"/>
              <a:t> </a:t>
            </a:r>
            <a:r>
              <a:rPr lang="de-CH" dirty="0" err="1" smtClean="0"/>
              <a:t>transmitirse</a:t>
            </a:r>
            <a:r>
              <a:rPr lang="de-CH" dirty="0" smtClean="0"/>
              <a:t> en </a:t>
            </a:r>
            <a:r>
              <a:rPr lang="de-CH" dirty="0" err="1" smtClean="0"/>
              <a:t>el</a:t>
            </a:r>
            <a:r>
              <a:rPr lang="de-CH" dirty="0" smtClean="0"/>
              <a:t> </a:t>
            </a:r>
            <a:r>
              <a:rPr lang="de-CH" dirty="0" err="1" smtClean="0"/>
              <a:t>vacío</a:t>
            </a:r>
            <a:r>
              <a:rPr lang="de-CH" dirty="0" smtClean="0"/>
              <a:t>) </a:t>
            </a:r>
            <a:r>
              <a:rPr lang="de-CH" dirty="0" err="1" smtClean="0"/>
              <a:t>con</a:t>
            </a:r>
            <a:r>
              <a:rPr lang="de-CH" dirty="0" smtClean="0"/>
              <a:t> </a:t>
            </a:r>
            <a:r>
              <a:rPr lang="de-CH" dirty="0" err="1" smtClean="0"/>
              <a:t>velocidad</a:t>
            </a:r>
            <a:r>
              <a:rPr lang="de-CH" dirty="0" smtClean="0"/>
              <a:t> c </a:t>
            </a:r>
            <a:r>
              <a:rPr lang="de-CH" dirty="0" err="1" smtClean="0"/>
              <a:t>independientemente</a:t>
            </a:r>
            <a:r>
              <a:rPr lang="de-CH" dirty="0" smtClean="0"/>
              <a:t> de </a:t>
            </a:r>
            <a:r>
              <a:rPr lang="de-CH" dirty="0" err="1" smtClean="0"/>
              <a:t>su</a:t>
            </a:r>
            <a:r>
              <a:rPr lang="de-CH" dirty="0" smtClean="0"/>
              <a:t> </a:t>
            </a:r>
            <a:r>
              <a:rPr lang="de-CH" dirty="0" err="1" smtClean="0"/>
              <a:t>frecuencia</a:t>
            </a:r>
            <a:r>
              <a:rPr lang="de-CH" dirty="0" smtClean="0"/>
              <a:t>.</a:t>
            </a:r>
            <a:endParaRPr lang="fr-BE" dirty="0"/>
          </a:p>
        </p:txBody>
      </p:sp>
      <p:sp>
        <p:nvSpPr>
          <p:cNvPr id="4" name="TextBox 3"/>
          <p:cNvSpPr txBox="1"/>
          <p:nvPr/>
        </p:nvSpPr>
        <p:spPr>
          <a:xfrm>
            <a:off x="561475" y="1026695"/>
            <a:ext cx="3561346" cy="369332"/>
          </a:xfrm>
          <a:prstGeom prst="rect">
            <a:avLst/>
          </a:prstGeom>
          <a:noFill/>
        </p:spPr>
        <p:txBody>
          <a:bodyPr wrap="square" rtlCol="0">
            <a:spAutoFit/>
          </a:bodyPr>
          <a:lstStyle/>
          <a:p>
            <a:r>
              <a:rPr lang="de-CH" dirty="0"/>
              <a:t>c</a:t>
            </a:r>
            <a:r>
              <a:rPr lang="de-CH" dirty="0" smtClean="0"/>
              <a:t>= </a:t>
            </a:r>
            <a:r>
              <a:rPr lang="de-CH" dirty="0" err="1" smtClean="0"/>
              <a:t>longitud</a:t>
            </a:r>
            <a:r>
              <a:rPr lang="de-CH" dirty="0" smtClean="0"/>
              <a:t> de </a:t>
            </a:r>
            <a:r>
              <a:rPr lang="de-CH" dirty="0" err="1" smtClean="0"/>
              <a:t>onda</a:t>
            </a:r>
            <a:r>
              <a:rPr lang="de-CH" dirty="0" smtClean="0"/>
              <a:t> x </a:t>
            </a:r>
            <a:r>
              <a:rPr lang="de-CH" dirty="0" err="1" smtClean="0"/>
              <a:t>frecuencia</a:t>
            </a:r>
            <a:endParaRPr lang="fr-BE" dirty="0"/>
          </a:p>
        </p:txBody>
      </p:sp>
      <p:pic>
        <p:nvPicPr>
          <p:cNvPr id="7" name="Picture 6"/>
          <p:cNvPicPr>
            <a:picLocks noChangeAspect="1"/>
          </p:cNvPicPr>
          <p:nvPr/>
        </p:nvPicPr>
        <p:blipFill>
          <a:blip r:embed="rId2"/>
          <a:stretch>
            <a:fillRect/>
          </a:stretch>
        </p:blipFill>
        <p:spPr>
          <a:xfrm>
            <a:off x="4876800" y="597853"/>
            <a:ext cx="6795296" cy="3288046"/>
          </a:xfrm>
          <a:prstGeom prst="rect">
            <a:avLst/>
          </a:prstGeom>
        </p:spPr>
      </p:pic>
    </p:spTree>
    <p:extLst>
      <p:ext uri="{BB962C8B-B14F-4D97-AF65-F5344CB8AC3E}">
        <p14:creationId xmlns:p14="http://schemas.microsoft.com/office/powerpoint/2010/main" val="14624237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8822"/>
            <a:ext cx="10515600" cy="1325563"/>
          </a:xfrm>
        </p:spPr>
        <p:txBody>
          <a:bodyPr/>
          <a:lstStyle/>
          <a:p>
            <a:r>
              <a:rPr lang="de-CH" dirty="0" err="1" smtClean="0"/>
              <a:t>Problemas</a:t>
            </a:r>
            <a:r>
              <a:rPr lang="de-CH" dirty="0" smtClean="0"/>
              <a:t> </a:t>
            </a:r>
            <a:endParaRPr lang="fr-BE" dirty="0"/>
          </a:p>
        </p:txBody>
      </p:sp>
      <p:sp>
        <p:nvSpPr>
          <p:cNvPr id="3" name="TextBox 2"/>
          <p:cNvSpPr txBox="1"/>
          <p:nvPr/>
        </p:nvSpPr>
        <p:spPr>
          <a:xfrm>
            <a:off x="838200" y="1204213"/>
            <a:ext cx="5238750" cy="1495208"/>
          </a:xfrm>
          <a:prstGeom prst="rect">
            <a:avLst/>
          </a:prstGeom>
          <a:noFill/>
        </p:spPr>
        <p:txBody>
          <a:bodyPr wrap="square" rtlCol="0">
            <a:spAutoFit/>
          </a:bodyPr>
          <a:lstStyle/>
          <a:p>
            <a:r>
              <a:rPr lang="de-CH" dirty="0" smtClean="0"/>
              <a:t>1- Luz </a:t>
            </a:r>
            <a:r>
              <a:rPr lang="de-CH" dirty="0" err="1" smtClean="0"/>
              <a:t>monocromática</a:t>
            </a:r>
            <a:r>
              <a:rPr lang="de-CH" dirty="0" smtClean="0"/>
              <a:t> de </a:t>
            </a:r>
            <a:r>
              <a:rPr lang="de-CH" dirty="0" err="1" smtClean="0"/>
              <a:t>longitud</a:t>
            </a:r>
            <a:r>
              <a:rPr lang="de-CH" dirty="0" smtClean="0"/>
              <a:t> de </a:t>
            </a:r>
            <a:r>
              <a:rPr lang="de-CH" dirty="0" err="1" smtClean="0"/>
              <a:t>onda</a:t>
            </a:r>
            <a:r>
              <a:rPr lang="de-CH" dirty="0" smtClean="0"/>
              <a:t> 700 </a:t>
            </a:r>
            <a:r>
              <a:rPr lang="de-CH" dirty="0" err="1" smtClean="0"/>
              <a:t>nm</a:t>
            </a:r>
            <a:r>
              <a:rPr lang="de-CH" dirty="0" smtClean="0"/>
              <a:t> </a:t>
            </a:r>
            <a:r>
              <a:rPr lang="de-CH" dirty="0" err="1" smtClean="0"/>
              <a:t>incide</a:t>
            </a:r>
            <a:r>
              <a:rPr lang="de-CH" dirty="0" smtClean="0"/>
              <a:t> en </a:t>
            </a:r>
            <a:r>
              <a:rPr lang="de-CH" dirty="0" err="1" smtClean="0"/>
              <a:t>una</a:t>
            </a:r>
            <a:r>
              <a:rPr lang="de-CH" dirty="0" smtClean="0"/>
              <a:t> </a:t>
            </a:r>
            <a:r>
              <a:rPr lang="de-CH" dirty="0" err="1" smtClean="0"/>
              <a:t>red</a:t>
            </a:r>
            <a:r>
              <a:rPr lang="de-CH" dirty="0" smtClean="0"/>
              <a:t> de </a:t>
            </a:r>
            <a:r>
              <a:rPr lang="de-CH" dirty="0" err="1" smtClean="0"/>
              <a:t>difracción</a:t>
            </a:r>
            <a:r>
              <a:rPr lang="de-CH" dirty="0" smtClean="0"/>
              <a:t> de 500 </a:t>
            </a:r>
            <a:r>
              <a:rPr lang="de-CH" dirty="0" err="1" smtClean="0"/>
              <a:t>líneas</a:t>
            </a:r>
            <a:r>
              <a:rPr lang="de-CH" dirty="0" smtClean="0"/>
              <a:t>/mm.</a:t>
            </a:r>
          </a:p>
          <a:p>
            <a:r>
              <a:rPr lang="de-CH" dirty="0" err="1" smtClean="0"/>
              <a:t>Calcula</a:t>
            </a:r>
            <a:r>
              <a:rPr lang="de-CH" dirty="0" smtClean="0"/>
              <a:t> los </a:t>
            </a:r>
            <a:r>
              <a:rPr lang="de-CH" dirty="0" err="1" smtClean="0"/>
              <a:t>ángulos</a:t>
            </a:r>
            <a:r>
              <a:rPr lang="de-CH" dirty="0" smtClean="0"/>
              <a:t> a los </a:t>
            </a:r>
            <a:r>
              <a:rPr lang="de-CH" dirty="0" err="1" smtClean="0"/>
              <a:t>que</a:t>
            </a:r>
            <a:r>
              <a:rPr lang="de-CH" dirty="0" smtClean="0"/>
              <a:t> se </a:t>
            </a:r>
            <a:r>
              <a:rPr lang="de-CH" dirty="0" err="1" smtClean="0"/>
              <a:t>pueden</a:t>
            </a:r>
            <a:r>
              <a:rPr lang="de-CH" dirty="0" smtClean="0"/>
              <a:t> </a:t>
            </a:r>
            <a:r>
              <a:rPr lang="de-CH" dirty="0" err="1" smtClean="0"/>
              <a:t>observar</a:t>
            </a:r>
            <a:r>
              <a:rPr lang="de-CH" dirty="0" smtClean="0"/>
              <a:t> los </a:t>
            </a:r>
            <a:r>
              <a:rPr lang="de-CH" dirty="0" err="1" smtClean="0"/>
              <a:t>máximos</a:t>
            </a:r>
            <a:r>
              <a:rPr lang="de-CH" dirty="0" smtClean="0"/>
              <a:t> de primer y </a:t>
            </a:r>
            <a:r>
              <a:rPr lang="de-CH" dirty="0" err="1" smtClean="0"/>
              <a:t>segundo</a:t>
            </a:r>
            <a:r>
              <a:rPr lang="de-CH" dirty="0" smtClean="0"/>
              <a:t> </a:t>
            </a:r>
            <a:r>
              <a:rPr lang="de-CH" dirty="0" err="1" smtClean="0"/>
              <a:t>orden</a:t>
            </a:r>
            <a:r>
              <a:rPr lang="de-CH" dirty="0" smtClean="0"/>
              <a:t>. </a:t>
            </a:r>
            <a:r>
              <a:rPr lang="de-CH" dirty="0" err="1" smtClean="0"/>
              <a:t>Dibuja</a:t>
            </a:r>
            <a:r>
              <a:rPr lang="de-CH" dirty="0" smtClean="0"/>
              <a:t> la </a:t>
            </a:r>
            <a:r>
              <a:rPr lang="de-CH" dirty="0" err="1" smtClean="0"/>
              <a:t>situación</a:t>
            </a:r>
            <a:r>
              <a:rPr lang="de-CH" dirty="0" smtClean="0"/>
              <a:t>. </a:t>
            </a:r>
            <a:endParaRPr lang="fr-BE" dirty="0"/>
          </a:p>
        </p:txBody>
      </p:sp>
      <p:sp>
        <p:nvSpPr>
          <p:cNvPr id="7" name="TextBox 6"/>
          <p:cNvSpPr txBox="1"/>
          <p:nvPr/>
        </p:nvSpPr>
        <p:spPr>
          <a:xfrm>
            <a:off x="6781800" y="254235"/>
            <a:ext cx="5057775" cy="2585323"/>
          </a:xfrm>
          <a:prstGeom prst="rect">
            <a:avLst/>
          </a:prstGeom>
          <a:noFill/>
        </p:spPr>
        <p:txBody>
          <a:bodyPr wrap="square" rtlCol="0">
            <a:spAutoFit/>
          </a:bodyPr>
          <a:lstStyle/>
          <a:p>
            <a:r>
              <a:rPr lang="de-CH" dirty="0" smtClean="0"/>
              <a:t>2- Se </a:t>
            </a:r>
            <a:r>
              <a:rPr lang="de-CH" dirty="0" err="1" smtClean="0"/>
              <a:t>hace</a:t>
            </a:r>
            <a:r>
              <a:rPr lang="de-CH" dirty="0" smtClean="0"/>
              <a:t> </a:t>
            </a:r>
            <a:r>
              <a:rPr lang="de-CH" dirty="0" err="1" smtClean="0"/>
              <a:t>incidir</a:t>
            </a:r>
            <a:r>
              <a:rPr lang="de-CH" dirty="0" smtClean="0"/>
              <a:t> </a:t>
            </a:r>
            <a:r>
              <a:rPr lang="de-CH" dirty="0" err="1" smtClean="0"/>
              <a:t>luz</a:t>
            </a:r>
            <a:r>
              <a:rPr lang="de-CH" dirty="0" smtClean="0"/>
              <a:t> de 600 </a:t>
            </a:r>
            <a:r>
              <a:rPr lang="de-CH" dirty="0" err="1" smtClean="0"/>
              <a:t>nm</a:t>
            </a:r>
            <a:r>
              <a:rPr lang="de-CH" dirty="0" smtClean="0"/>
              <a:t> </a:t>
            </a:r>
            <a:r>
              <a:rPr lang="de-CH" dirty="0" err="1" smtClean="0"/>
              <a:t>perpendicularmente</a:t>
            </a:r>
            <a:r>
              <a:rPr lang="de-CH" dirty="0" smtClean="0"/>
              <a:t> a </a:t>
            </a:r>
            <a:r>
              <a:rPr lang="de-CH" dirty="0" err="1" smtClean="0"/>
              <a:t>una</a:t>
            </a:r>
            <a:r>
              <a:rPr lang="de-CH" dirty="0" smtClean="0"/>
              <a:t> </a:t>
            </a:r>
            <a:r>
              <a:rPr lang="de-CH" dirty="0" err="1" smtClean="0"/>
              <a:t>red</a:t>
            </a:r>
            <a:r>
              <a:rPr lang="de-CH" dirty="0" smtClean="0"/>
              <a:t> de </a:t>
            </a:r>
            <a:r>
              <a:rPr lang="de-CH" dirty="0" err="1" smtClean="0"/>
              <a:t>difracción</a:t>
            </a:r>
            <a:r>
              <a:rPr lang="de-CH" dirty="0" smtClean="0"/>
              <a:t>. Se </a:t>
            </a:r>
            <a:r>
              <a:rPr lang="de-CH" dirty="0" err="1" smtClean="0"/>
              <a:t>puede</a:t>
            </a:r>
            <a:r>
              <a:rPr lang="de-CH" dirty="0" smtClean="0"/>
              <a:t> </a:t>
            </a:r>
            <a:r>
              <a:rPr lang="de-CH" dirty="0" err="1" smtClean="0"/>
              <a:t>observar</a:t>
            </a:r>
            <a:r>
              <a:rPr lang="de-CH" dirty="0" smtClean="0"/>
              <a:t> </a:t>
            </a:r>
            <a:r>
              <a:rPr lang="de-CH" dirty="0" err="1" smtClean="0"/>
              <a:t>el</a:t>
            </a:r>
            <a:r>
              <a:rPr lang="de-CH" dirty="0" smtClean="0"/>
              <a:t> </a:t>
            </a:r>
            <a:r>
              <a:rPr lang="de-CH" dirty="0" err="1" smtClean="0"/>
              <a:t>segundo</a:t>
            </a:r>
            <a:r>
              <a:rPr lang="de-CH" dirty="0" smtClean="0"/>
              <a:t> </a:t>
            </a:r>
            <a:r>
              <a:rPr lang="de-CH" dirty="0" err="1" smtClean="0"/>
              <a:t>máximo</a:t>
            </a:r>
            <a:r>
              <a:rPr lang="de-CH" dirty="0" smtClean="0"/>
              <a:t> a </a:t>
            </a:r>
            <a:r>
              <a:rPr lang="de-CH" dirty="0" err="1" smtClean="0"/>
              <a:t>un</a:t>
            </a:r>
            <a:r>
              <a:rPr lang="de-CH" dirty="0" smtClean="0"/>
              <a:t> </a:t>
            </a:r>
            <a:r>
              <a:rPr lang="de-CH" dirty="0" err="1" smtClean="0"/>
              <a:t>ángulo</a:t>
            </a:r>
            <a:r>
              <a:rPr lang="de-CH" dirty="0" smtClean="0"/>
              <a:t> de 28.7 °</a:t>
            </a:r>
          </a:p>
          <a:p>
            <a:r>
              <a:rPr lang="de-CH" dirty="0" err="1" smtClean="0"/>
              <a:t>Calcula</a:t>
            </a:r>
            <a:r>
              <a:rPr lang="de-CH" dirty="0" smtClean="0"/>
              <a:t> la </a:t>
            </a:r>
            <a:r>
              <a:rPr lang="de-CH" dirty="0" err="1" smtClean="0"/>
              <a:t>distancia</a:t>
            </a:r>
            <a:r>
              <a:rPr lang="de-CH" dirty="0" smtClean="0"/>
              <a:t> entre las </a:t>
            </a:r>
            <a:r>
              <a:rPr lang="de-CH" dirty="0" err="1" smtClean="0"/>
              <a:t>rendijas</a:t>
            </a:r>
            <a:r>
              <a:rPr lang="de-CH" dirty="0" smtClean="0"/>
              <a:t> de la </a:t>
            </a:r>
            <a:r>
              <a:rPr lang="de-CH" dirty="0" err="1" smtClean="0"/>
              <a:t>red</a:t>
            </a:r>
            <a:endParaRPr lang="de-CH" dirty="0" smtClean="0"/>
          </a:p>
          <a:p>
            <a:r>
              <a:rPr lang="de-CH" dirty="0" err="1" smtClean="0"/>
              <a:t>Proporciona</a:t>
            </a:r>
            <a:r>
              <a:rPr lang="de-CH" dirty="0" smtClean="0"/>
              <a:t> la </a:t>
            </a:r>
            <a:r>
              <a:rPr lang="de-CH" dirty="0" err="1" smtClean="0"/>
              <a:t>información</a:t>
            </a:r>
            <a:r>
              <a:rPr lang="de-CH" dirty="0" smtClean="0"/>
              <a:t> </a:t>
            </a:r>
            <a:r>
              <a:rPr lang="de-CH" dirty="0" err="1" smtClean="0"/>
              <a:t>sobre</a:t>
            </a:r>
            <a:r>
              <a:rPr lang="de-CH" dirty="0" smtClean="0"/>
              <a:t> </a:t>
            </a:r>
            <a:r>
              <a:rPr lang="de-CH" dirty="0" err="1" smtClean="0"/>
              <a:t>el</a:t>
            </a:r>
            <a:r>
              <a:rPr lang="de-CH" dirty="0" smtClean="0"/>
              <a:t> </a:t>
            </a:r>
            <a:r>
              <a:rPr lang="de-CH" dirty="0" err="1" smtClean="0"/>
              <a:t>número</a:t>
            </a:r>
            <a:r>
              <a:rPr lang="de-CH" dirty="0" smtClean="0"/>
              <a:t> de </a:t>
            </a:r>
            <a:r>
              <a:rPr lang="de-CH" dirty="0" err="1" smtClean="0"/>
              <a:t>líneas</a:t>
            </a:r>
            <a:r>
              <a:rPr lang="de-CH" dirty="0" smtClean="0"/>
              <a:t>/ mm</a:t>
            </a:r>
          </a:p>
          <a:p>
            <a:r>
              <a:rPr lang="de-CH" dirty="0" err="1" smtClean="0"/>
              <a:t>Podrá</a:t>
            </a:r>
            <a:r>
              <a:rPr lang="de-CH" dirty="0" smtClean="0"/>
              <a:t> </a:t>
            </a:r>
            <a:r>
              <a:rPr lang="de-CH" dirty="0" err="1" smtClean="0"/>
              <a:t>observarse</a:t>
            </a:r>
            <a:r>
              <a:rPr lang="de-CH" dirty="0" smtClean="0"/>
              <a:t> </a:t>
            </a:r>
            <a:r>
              <a:rPr lang="de-CH" dirty="0" err="1" smtClean="0"/>
              <a:t>un</a:t>
            </a:r>
            <a:r>
              <a:rPr lang="de-CH" dirty="0" smtClean="0"/>
              <a:t> </a:t>
            </a:r>
            <a:r>
              <a:rPr lang="de-CH" dirty="0" err="1" smtClean="0"/>
              <a:t>máximo</a:t>
            </a:r>
            <a:r>
              <a:rPr lang="de-CH" dirty="0" smtClean="0"/>
              <a:t> de </a:t>
            </a:r>
            <a:r>
              <a:rPr lang="de-CH" dirty="0" err="1" smtClean="0"/>
              <a:t>tercer</a:t>
            </a:r>
            <a:r>
              <a:rPr lang="de-CH" dirty="0" smtClean="0"/>
              <a:t> o de </a:t>
            </a:r>
            <a:r>
              <a:rPr lang="de-CH" dirty="0" err="1" smtClean="0"/>
              <a:t>cuarto</a:t>
            </a:r>
            <a:r>
              <a:rPr lang="de-CH" dirty="0" smtClean="0"/>
              <a:t> </a:t>
            </a:r>
            <a:r>
              <a:rPr lang="de-CH" dirty="0" err="1" smtClean="0"/>
              <a:t>orden</a:t>
            </a:r>
            <a:r>
              <a:rPr lang="de-CH" dirty="0" smtClean="0"/>
              <a:t>?</a:t>
            </a:r>
            <a:endParaRPr lang="fr-BE" dirty="0"/>
          </a:p>
        </p:txBody>
      </p:sp>
    </p:spTree>
    <p:extLst>
      <p:ext uri="{BB962C8B-B14F-4D97-AF65-F5344CB8AC3E}">
        <p14:creationId xmlns:p14="http://schemas.microsoft.com/office/powerpoint/2010/main" val="5584269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4325" y="346074"/>
            <a:ext cx="4448175" cy="1325563"/>
          </a:xfrm>
        </p:spPr>
        <p:txBody>
          <a:bodyPr/>
          <a:lstStyle/>
          <a:p>
            <a:r>
              <a:rPr lang="de-CH" b="1" dirty="0" smtClean="0"/>
              <a:t>EFECTO DOPPLER</a:t>
            </a:r>
            <a:endParaRPr lang="fr-BE" b="1" dirty="0"/>
          </a:p>
        </p:txBody>
      </p:sp>
      <p:sp>
        <p:nvSpPr>
          <p:cNvPr id="3" name="TextBox 2"/>
          <p:cNvSpPr txBox="1"/>
          <p:nvPr/>
        </p:nvSpPr>
        <p:spPr>
          <a:xfrm>
            <a:off x="1895475" y="733425"/>
            <a:ext cx="3419475" cy="1200329"/>
          </a:xfrm>
          <a:prstGeom prst="rect">
            <a:avLst/>
          </a:prstGeom>
          <a:noFill/>
        </p:spPr>
        <p:txBody>
          <a:bodyPr wrap="square" rtlCol="0">
            <a:spAutoFit/>
          </a:bodyPr>
          <a:lstStyle/>
          <a:p>
            <a:r>
              <a:rPr lang="de-CH" dirty="0" err="1" smtClean="0"/>
              <a:t>Cambio</a:t>
            </a:r>
            <a:r>
              <a:rPr lang="de-CH" dirty="0" smtClean="0"/>
              <a:t> en la </a:t>
            </a:r>
            <a:r>
              <a:rPr lang="de-CH" dirty="0" err="1" smtClean="0"/>
              <a:t>frecuencia</a:t>
            </a:r>
            <a:r>
              <a:rPr lang="de-CH" dirty="0" smtClean="0"/>
              <a:t> </a:t>
            </a:r>
            <a:r>
              <a:rPr lang="de-CH" dirty="0" err="1" smtClean="0"/>
              <a:t>percibida</a:t>
            </a:r>
            <a:r>
              <a:rPr lang="de-CH" dirty="0" smtClean="0"/>
              <a:t> y en la </a:t>
            </a:r>
            <a:r>
              <a:rPr lang="de-CH" dirty="0" err="1" smtClean="0"/>
              <a:t>longitud</a:t>
            </a:r>
            <a:r>
              <a:rPr lang="de-CH" dirty="0" smtClean="0"/>
              <a:t> de </a:t>
            </a:r>
            <a:r>
              <a:rPr lang="de-CH" dirty="0" err="1" smtClean="0"/>
              <a:t>onda</a:t>
            </a:r>
            <a:r>
              <a:rPr lang="de-CH" dirty="0" smtClean="0"/>
              <a:t> de </a:t>
            </a:r>
            <a:r>
              <a:rPr lang="de-CH" dirty="0" err="1" smtClean="0"/>
              <a:t>una</a:t>
            </a:r>
            <a:r>
              <a:rPr lang="de-CH" dirty="0" smtClean="0"/>
              <a:t> </a:t>
            </a:r>
            <a:r>
              <a:rPr lang="de-CH" dirty="0" err="1" smtClean="0"/>
              <a:t>onda</a:t>
            </a:r>
            <a:r>
              <a:rPr lang="de-CH" dirty="0" smtClean="0"/>
              <a:t> </a:t>
            </a:r>
            <a:r>
              <a:rPr lang="de-CH" dirty="0" err="1" smtClean="0"/>
              <a:t>cuando</a:t>
            </a:r>
            <a:r>
              <a:rPr lang="de-CH" dirty="0" smtClean="0"/>
              <a:t> </a:t>
            </a:r>
            <a:r>
              <a:rPr lang="de-CH" dirty="0" err="1" smtClean="0"/>
              <a:t>existe</a:t>
            </a:r>
            <a:r>
              <a:rPr lang="de-CH" dirty="0" smtClean="0"/>
              <a:t> </a:t>
            </a:r>
            <a:r>
              <a:rPr lang="de-CH" dirty="0" err="1" smtClean="0">
                <a:solidFill>
                  <a:srgbClr val="FF0000"/>
                </a:solidFill>
              </a:rPr>
              <a:t>movimiento</a:t>
            </a:r>
            <a:r>
              <a:rPr lang="de-CH" dirty="0" smtClean="0">
                <a:solidFill>
                  <a:srgbClr val="FF0000"/>
                </a:solidFill>
              </a:rPr>
              <a:t> </a:t>
            </a:r>
            <a:r>
              <a:rPr lang="de-CH" dirty="0" err="1" smtClean="0">
                <a:solidFill>
                  <a:srgbClr val="FF0000"/>
                </a:solidFill>
              </a:rPr>
              <a:t>relativo</a:t>
            </a:r>
            <a:r>
              <a:rPr lang="de-CH" dirty="0" smtClean="0"/>
              <a:t> entre </a:t>
            </a:r>
            <a:r>
              <a:rPr lang="de-CH" dirty="0" err="1" smtClean="0"/>
              <a:t>fuente</a:t>
            </a:r>
            <a:r>
              <a:rPr lang="de-CH" dirty="0" smtClean="0"/>
              <a:t> y </a:t>
            </a:r>
            <a:r>
              <a:rPr lang="de-CH" dirty="0" err="1"/>
              <a:t>o</a:t>
            </a:r>
            <a:r>
              <a:rPr lang="de-CH" dirty="0" err="1" smtClean="0"/>
              <a:t>bservador</a:t>
            </a:r>
            <a:endParaRPr lang="fr-BE" dirty="0"/>
          </a:p>
        </p:txBody>
      </p:sp>
      <p:sp>
        <p:nvSpPr>
          <p:cNvPr id="4" name="TextBox 3"/>
          <p:cNvSpPr txBox="1"/>
          <p:nvPr/>
        </p:nvSpPr>
        <p:spPr>
          <a:xfrm>
            <a:off x="666750" y="3333750"/>
            <a:ext cx="3038476" cy="1477328"/>
          </a:xfrm>
          <a:prstGeom prst="rect">
            <a:avLst/>
          </a:prstGeom>
          <a:noFill/>
        </p:spPr>
        <p:txBody>
          <a:bodyPr wrap="square" rtlCol="0">
            <a:spAutoFit/>
          </a:bodyPr>
          <a:lstStyle/>
          <a:p>
            <a:r>
              <a:rPr lang="de-CH" dirty="0" smtClean="0"/>
              <a:t>Si la </a:t>
            </a:r>
            <a:r>
              <a:rPr lang="de-CH" dirty="0" err="1" smtClean="0"/>
              <a:t>fuente</a:t>
            </a:r>
            <a:r>
              <a:rPr lang="de-CH" dirty="0" smtClean="0"/>
              <a:t> se </a:t>
            </a:r>
            <a:r>
              <a:rPr lang="de-CH" dirty="0" err="1" smtClean="0"/>
              <a:t>mueve</a:t>
            </a:r>
            <a:r>
              <a:rPr lang="de-CH" dirty="0" smtClean="0"/>
              <a:t> </a:t>
            </a:r>
            <a:r>
              <a:rPr lang="de-CH" dirty="0" err="1" smtClean="0"/>
              <a:t>hacia</a:t>
            </a:r>
            <a:r>
              <a:rPr lang="de-CH" dirty="0" smtClean="0"/>
              <a:t> </a:t>
            </a:r>
            <a:r>
              <a:rPr lang="de-CH" dirty="0" err="1" smtClean="0"/>
              <a:t>el</a:t>
            </a:r>
            <a:r>
              <a:rPr lang="de-CH" dirty="0" smtClean="0"/>
              <a:t> </a:t>
            </a:r>
            <a:r>
              <a:rPr lang="de-CH" dirty="0" err="1" smtClean="0"/>
              <a:t>observador</a:t>
            </a:r>
            <a:r>
              <a:rPr lang="de-CH" dirty="0" smtClean="0"/>
              <a:t> o </a:t>
            </a:r>
            <a:r>
              <a:rPr lang="de-CH" dirty="0" err="1" smtClean="0"/>
              <a:t>el</a:t>
            </a:r>
            <a:r>
              <a:rPr lang="de-CH" dirty="0" smtClean="0"/>
              <a:t> </a:t>
            </a:r>
            <a:r>
              <a:rPr lang="de-CH" dirty="0" err="1" smtClean="0"/>
              <a:t>observador</a:t>
            </a:r>
            <a:r>
              <a:rPr lang="de-CH" dirty="0" smtClean="0"/>
              <a:t> </a:t>
            </a:r>
            <a:r>
              <a:rPr lang="de-CH" dirty="0" err="1" smtClean="0"/>
              <a:t>hacia</a:t>
            </a:r>
            <a:r>
              <a:rPr lang="de-CH" dirty="0" smtClean="0"/>
              <a:t> la </a:t>
            </a:r>
            <a:r>
              <a:rPr lang="de-CH" dirty="0" err="1" smtClean="0"/>
              <a:t>fuente</a:t>
            </a:r>
            <a:r>
              <a:rPr lang="de-CH" dirty="0" smtClean="0"/>
              <a:t>, </a:t>
            </a:r>
            <a:r>
              <a:rPr lang="de-CH" dirty="0" err="1" smtClean="0"/>
              <a:t>el</a:t>
            </a:r>
            <a:r>
              <a:rPr lang="de-CH" dirty="0" smtClean="0"/>
              <a:t> </a:t>
            </a:r>
            <a:r>
              <a:rPr lang="de-CH" dirty="0" err="1" smtClean="0"/>
              <a:t>observador</a:t>
            </a:r>
            <a:r>
              <a:rPr lang="de-CH" dirty="0" smtClean="0"/>
              <a:t> </a:t>
            </a:r>
            <a:r>
              <a:rPr lang="de-CH" dirty="0" err="1" smtClean="0"/>
              <a:t>recibe</a:t>
            </a:r>
            <a:r>
              <a:rPr lang="de-CH" dirty="0" smtClean="0"/>
              <a:t> </a:t>
            </a:r>
            <a:r>
              <a:rPr lang="de-CH" dirty="0" err="1" smtClean="0"/>
              <a:t>ondas</a:t>
            </a:r>
            <a:r>
              <a:rPr lang="de-CH" dirty="0" smtClean="0"/>
              <a:t> a </a:t>
            </a:r>
            <a:r>
              <a:rPr lang="de-CH" dirty="0" err="1" smtClean="0"/>
              <a:t>una</a:t>
            </a:r>
            <a:r>
              <a:rPr lang="de-CH" dirty="0" smtClean="0"/>
              <a:t> </a:t>
            </a:r>
            <a:r>
              <a:rPr lang="de-CH" dirty="0" err="1" smtClean="0"/>
              <a:t>frecuencia</a:t>
            </a:r>
            <a:r>
              <a:rPr lang="de-CH" dirty="0" smtClean="0"/>
              <a:t> </a:t>
            </a:r>
            <a:r>
              <a:rPr lang="de-CH" dirty="0" err="1" smtClean="0"/>
              <a:t>mayor</a:t>
            </a:r>
            <a:r>
              <a:rPr lang="de-CH" dirty="0" smtClean="0"/>
              <a:t>.</a:t>
            </a:r>
            <a:endParaRPr lang="fr-BE" dirty="0"/>
          </a:p>
        </p:txBody>
      </p:sp>
      <p:sp>
        <p:nvSpPr>
          <p:cNvPr id="5" name="Rectangle 4"/>
          <p:cNvSpPr/>
          <p:nvPr/>
        </p:nvSpPr>
        <p:spPr>
          <a:xfrm>
            <a:off x="666750" y="5210860"/>
            <a:ext cx="3181349" cy="1200329"/>
          </a:xfrm>
          <a:prstGeom prst="rect">
            <a:avLst/>
          </a:prstGeom>
        </p:spPr>
        <p:txBody>
          <a:bodyPr wrap="square">
            <a:spAutoFit/>
          </a:bodyPr>
          <a:lstStyle/>
          <a:p>
            <a:r>
              <a:rPr lang="de-CH" dirty="0"/>
              <a:t>Si la </a:t>
            </a:r>
            <a:r>
              <a:rPr lang="de-CH" dirty="0" err="1"/>
              <a:t>fuente</a:t>
            </a:r>
            <a:r>
              <a:rPr lang="de-CH" dirty="0"/>
              <a:t> se </a:t>
            </a:r>
            <a:r>
              <a:rPr lang="de-CH" dirty="0" err="1" smtClean="0"/>
              <a:t>aleja</a:t>
            </a:r>
            <a:r>
              <a:rPr lang="de-CH" dirty="0" smtClean="0"/>
              <a:t> del </a:t>
            </a:r>
            <a:r>
              <a:rPr lang="de-CH" dirty="0" err="1"/>
              <a:t>observador</a:t>
            </a:r>
            <a:r>
              <a:rPr lang="de-CH" dirty="0"/>
              <a:t> o </a:t>
            </a:r>
            <a:r>
              <a:rPr lang="de-CH" dirty="0" err="1"/>
              <a:t>el</a:t>
            </a:r>
            <a:r>
              <a:rPr lang="de-CH" dirty="0"/>
              <a:t> </a:t>
            </a:r>
            <a:r>
              <a:rPr lang="de-CH" dirty="0" err="1"/>
              <a:t>observador</a:t>
            </a:r>
            <a:r>
              <a:rPr lang="de-CH" dirty="0"/>
              <a:t> </a:t>
            </a:r>
            <a:r>
              <a:rPr lang="de-CH" dirty="0" smtClean="0"/>
              <a:t>de </a:t>
            </a:r>
            <a:r>
              <a:rPr lang="de-CH" dirty="0"/>
              <a:t>la </a:t>
            </a:r>
            <a:r>
              <a:rPr lang="de-CH" dirty="0" err="1"/>
              <a:t>fuente</a:t>
            </a:r>
            <a:r>
              <a:rPr lang="de-CH" dirty="0"/>
              <a:t>, </a:t>
            </a:r>
            <a:r>
              <a:rPr lang="de-CH" dirty="0" err="1"/>
              <a:t>el</a:t>
            </a:r>
            <a:r>
              <a:rPr lang="de-CH" dirty="0"/>
              <a:t> </a:t>
            </a:r>
            <a:r>
              <a:rPr lang="de-CH" dirty="0" err="1"/>
              <a:t>observador</a:t>
            </a:r>
            <a:r>
              <a:rPr lang="de-CH" dirty="0"/>
              <a:t> </a:t>
            </a:r>
            <a:r>
              <a:rPr lang="de-CH" dirty="0" err="1"/>
              <a:t>recibe</a:t>
            </a:r>
            <a:r>
              <a:rPr lang="de-CH" dirty="0"/>
              <a:t> </a:t>
            </a:r>
            <a:r>
              <a:rPr lang="de-CH" dirty="0" err="1"/>
              <a:t>ondas</a:t>
            </a:r>
            <a:r>
              <a:rPr lang="de-CH" dirty="0"/>
              <a:t> a </a:t>
            </a:r>
            <a:r>
              <a:rPr lang="de-CH" dirty="0" err="1"/>
              <a:t>una</a:t>
            </a:r>
            <a:r>
              <a:rPr lang="de-CH" dirty="0"/>
              <a:t> </a:t>
            </a:r>
            <a:r>
              <a:rPr lang="de-CH" dirty="0" err="1"/>
              <a:t>frecuencia</a:t>
            </a:r>
            <a:r>
              <a:rPr lang="de-CH" dirty="0"/>
              <a:t> </a:t>
            </a:r>
            <a:r>
              <a:rPr lang="de-CH" dirty="0" err="1" smtClean="0"/>
              <a:t>menor</a:t>
            </a:r>
            <a:r>
              <a:rPr lang="de-CH" dirty="0" smtClean="0"/>
              <a:t>.</a:t>
            </a:r>
            <a:endParaRPr lang="fr-BE" dirty="0"/>
          </a:p>
        </p:txBody>
      </p:sp>
      <p:pic>
        <p:nvPicPr>
          <p:cNvPr id="7" name="Picture 6">
            <a:hlinkClick r:id="rId2"/>
          </p:cNvPr>
          <p:cNvPicPr>
            <a:picLocks noChangeAspect="1"/>
          </p:cNvPicPr>
          <p:nvPr/>
        </p:nvPicPr>
        <p:blipFill>
          <a:blip r:embed="rId3"/>
          <a:stretch>
            <a:fillRect/>
          </a:stretch>
        </p:blipFill>
        <p:spPr>
          <a:xfrm>
            <a:off x="6819900" y="1428750"/>
            <a:ext cx="5124450" cy="4743450"/>
          </a:xfrm>
          <a:prstGeom prst="rect">
            <a:avLst/>
          </a:prstGeom>
        </p:spPr>
      </p:pic>
      <p:pic>
        <p:nvPicPr>
          <p:cNvPr id="8" name="Picture 7"/>
          <p:cNvPicPr>
            <a:picLocks noChangeAspect="1"/>
          </p:cNvPicPr>
          <p:nvPr/>
        </p:nvPicPr>
        <p:blipFill>
          <a:blip r:embed="rId4"/>
          <a:stretch>
            <a:fillRect/>
          </a:stretch>
        </p:blipFill>
        <p:spPr>
          <a:xfrm>
            <a:off x="619125" y="289977"/>
            <a:ext cx="1276350" cy="2324100"/>
          </a:xfrm>
          <a:prstGeom prst="rect">
            <a:avLst/>
          </a:prstGeom>
        </p:spPr>
      </p:pic>
    </p:spTree>
    <p:extLst>
      <p:ext uri="{BB962C8B-B14F-4D97-AF65-F5344CB8AC3E}">
        <p14:creationId xmlns:p14="http://schemas.microsoft.com/office/powerpoint/2010/main" val="10017980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err="1" smtClean="0"/>
              <a:t>Fuente</a:t>
            </a:r>
            <a:r>
              <a:rPr lang="de-CH" b="1" dirty="0" smtClean="0"/>
              <a:t> y </a:t>
            </a:r>
            <a:r>
              <a:rPr lang="de-CH" b="1" dirty="0" err="1" smtClean="0"/>
              <a:t>observador</a:t>
            </a:r>
            <a:r>
              <a:rPr lang="de-CH" b="1" dirty="0" smtClean="0"/>
              <a:t> en </a:t>
            </a:r>
            <a:r>
              <a:rPr lang="de-CH" b="1" dirty="0" err="1" smtClean="0"/>
              <a:t>reposo</a:t>
            </a:r>
            <a:r>
              <a:rPr lang="de-CH" b="1" dirty="0" smtClean="0"/>
              <a:t> </a:t>
            </a:r>
            <a:r>
              <a:rPr lang="de-CH" b="1" dirty="0" err="1" smtClean="0"/>
              <a:t>relativo</a:t>
            </a:r>
            <a:endParaRPr lang="fr-BE" b="1" dirty="0"/>
          </a:p>
        </p:txBody>
      </p:sp>
      <p:pic>
        <p:nvPicPr>
          <p:cNvPr id="3" name="Picture 2"/>
          <p:cNvPicPr>
            <a:picLocks noChangeAspect="1"/>
          </p:cNvPicPr>
          <p:nvPr/>
        </p:nvPicPr>
        <p:blipFill>
          <a:blip r:embed="rId2"/>
          <a:stretch>
            <a:fillRect/>
          </a:stretch>
        </p:blipFill>
        <p:spPr>
          <a:xfrm>
            <a:off x="4562475" y="2476500"/>
            <a:ext cx="6572250" cy="1838325"/>
          </a:xfrm>
          <a:prstGeom prst="rect">
            <a:avLst/>
          </a:prstGeom>
        </p:spPr>
      </p:pic>
      <p:sp>
        <p:nvSpPr>
          <p:cNvPr id="5" name="TextBox 4"/>
          <p:cNvSpPr txBox="1"/>
          <p:nvPr/>
        </p:nvSpPr>
        <p:spPr>
          <a:xfrm>
            <a:off x="904875" y="2656998"/>
            <a:ext cx="2619375" cy="1477328"/>
          </a:xfrm>
          <a:prstGeom prst="rect">
            <a:avLst/>
          </a:prstGeom>
          <a:noFill/>
        </p:spPr>
        <p:txBody>
          <a:bodyPr wrap="square" rtlCol="0">
            <a:spAutoFit/>
          </a:bodyPr>
          <a:lstStyle/>
          <a:p>
            <a:r>
              <a:rPr lang="de-CH" dirty="0" smtClean="0"/>
              <a:t>En </a:t>
            </a:r>
            <a:r>
              <a:rPr lang="de-CH" dirty="0" err="1" smtClean="0"/>
              <a:t>este</a:t>
            </a:r>
            <a:r>
              <a:rPr lang="de-CH" dirty="0" smtClean="0"/>
              <a:t> </a:t>
            </a:r>
            <a:r>
              <a:rPr lang="de-CH" dirty="0" err="1" smtClean="0"/>
              <a:t>caso</a:t>
            </a:r>
            <a:r>
              <a:rPr lang="de-CH" dirty="0" smtClean="0"/>
              <a:t>, </a:t>
            </a:r>
            <a:r>
              <a:rPr lang="de-CH" dirty="0" err="1" smtClean="0"/>
              <a:t>el</a:t>
            </a:r>
            <a:r>
              <a:rPr lang="de-CH" dirty="0" smtClean="0"/>
              <a:t> </a:t>
            </a:r>
            <a:r>
              <a:rPr lang="de-CH" dirty="0" err="1" smtClean="0"/>
              <a:t>sonido</a:t>
            </a:r>
            <a:r>
              <a:rPr lang="de-CH" dirty="0" smtClean="0"/>
              <a:t> </a:t>
            </a:r>
            <a:r>
              <a:rPr lang="de-CH" dirty="0" err="1" smtClean="0"/>
              <a:t>viaja</a:t>
            </a:r>
            <a:r>
              <a:rPr lang="de-CH" dirty="0" smtClean="0"/>
              <a:t> a la </a:t>
            </a:r>
            <a:r>
              <a:rPr lang="de-CH" dirty="0" err="1" smtClean="0"/>
              <a:t>velocidad</a:t>
            </a:r>
            <a:r>
              <a:rPr lang="de-CH" dirty="0" smtClean="0"/>
              <a:t> del </a:t>
            </a:r>
            <a:r>
              <a:rPr lang="de-CH" dirty="0" err="1" smtClean="0"/>
              <a:t>sonido</a:t>
            </a:r>
            <a:r>
              <a:rPr lang="de-CH" dirty="0" smtClean="0"/>
              <a:t> </a:t>
            </a:r>
            <a:r>
              <a:rPr lang="de-CH" dirty="0" err="1" smtClean="0"/>
              <a:t>con</a:t>
            </a:r>
            <a:r>
              <a:rPr lang="de-CH" dirty="0" smtClean="0"/>
              <a:t> </a:t>
            </a:r>
            <a:r>
              <a:rPr lang="de-CH" dirty="0" err="1" smtClean="0"/>
              <a:t>una</a:t>
            </a:r>
            <a:r>
              <a:rPr lang="de-CH" dirty="0" smtClean="0"/>
              <a:t> </a:t>
            </a:r>
            <a:r>
              <a:rPr lang="de-CH" dirty="0" err="1" smtClean="0"/>
              <a:t>frecuencia</a:t>
            </a:r>
            <a:r>
              <a:rPr lang="de-CH" dirty="0" smtClean="0"/>
              <a:t> y </a:t>
            </a:r>
            <a:r>
              <a:rPr lang="de-CH" dirty="0" err="1" smtClean="0"/>
              <a:t>una</a:t>
            </a:r>
            <a:r>
              <a:rPr lang="de-CH" dirty="0" smtClean="0"/>
              <a:t> </a:t>
            </a:r>
            <a:r>
              <a:rPr lang="de-CH" dirty="0" err="1" smtClean="0"/>
              <a:t>longitud</a:t>
            </a:r>
            <a:r>
              <a:rPr lang="de-CH" dirty="0" smtClean="0"/>
              <a:t> de </a:t>
            </a:r>
            <a:r>
              <a:rPr lang="de-CH" dirty="0" err="1" smtClean="0"/>
              <a:t>onda</a:t>
            </a:r>
            <a:r>
              <a:rPr lang="de-CH" dirty="0" smtClean="0"/>
              <a:t>.</a:t>
            </a:r>
            <a:endParaRPr lang="fr-BE" dirty="0"/>
          </a:p>
        </p:txBody>
      </p:sp>
    </p:spTree>
    <p:extLst>
      <p:ext uri="{BB962C8B-B14F-4D97-AF65-F5344CB8AC3E}">
        <p14:creationId xmlns:p14="http://schemas.microsoft.com/office/powerpoint/2010/main" val="19294890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err="1" smtClean="0"/>
              <a:t>Conductor</a:t>
            </a:r>
            <a:r>
              <a:rPr lang="de-CH" b="1" dirty="0" smtClean="0"/>
              <a:t> del </a:t>
            </a:r>
            <a:r>
              <a:rPr lang="de-CH" b="1" dirty="0" err="1" smtClean="0"/>
              <a:t>coche</a:t>
            </a:r>
            <a:r>
              <a:rPr lang="de-CH" b="1" dirty="0" smtClean="0"/>
              <a:t> en </a:t>
            </a:r>
            <a:r>
              <a:rPr lang="de-CH" b="1" dirty="0" err="1" smtClean="0"/>
              <a:t>movimiento</a:t>
            </a:r>
            <a:endParaRPr lang="fr-BE" b="1" dirty="0"/>
          </a:p>
        </p:txBody>
      </p:sp>
      <p:pic>
        <p:nvPicPr>
          <p:cNvPr id="3" name="Picture 2"/>
          <p:cNvPicPr>
            <a:picLocks noChangeAspect="1"/>
          </p:cNvPicPr>
          <p:nvPr/>
        </p:nvPicPr>
        <p:blipFill>
          <a:blip r:embed="rId2"/>
          <a:stretch>
            <a:fillRect/>
          </a:stretch>
        </p:blipFill>
        <p:spPr>
          <a:xfrm>
            <a:off x="4662487" y="2276475"/>
            <a:ext cx="7210425" cy="3486150"/>
          </a:xfrm>
          <a:prstGeom prst="rect">
            <a:avLst/>
          </a:prstGeom>
        </p:spPr>
      </p:pic>
      <p:sp>
        <p:nvSpPr>
          <p:cNvPr id="5" name="TextBox 4"/>
          <p:cNvSpPr txBox="1"/>
          <p:nvPr/>
        </p:nvSpPr>
        <p:spPr>
          <a:xfrm>
            <a:off x="838200" y="2443163"/>
            <a:ext cx="3662362" cy="1754326"/>
          </a:xfrm>
          <a:prstGeom prst="rect">
            <a:avLst/>
          </a:prstGeom>
          <a:noFill/>
        </p:spPr>
        <p:txBody>
          <a:bodyPr wrap="square" rtlCol="0">
            <a:spAutoFit/>
          </a:bodyPr>
          <a:lstStyle/>
          <a:p>
            <a:r>
              <a:rPr lang="de-CH" dirty="0" smtClean="0"/>
              <a:t>La </a:t>
            </a:r>
            <a:r>
              <a:rPr lang="de-CH" dirty="0" err="1" smtClean="0"/>
              <a:t>frecuencia</a:t>
            </a:r>
            <a:r>
              <a:rPr lang="de-CH" dirty="0" smtClean="0"/>
              <a:t> del </a:t>
            </a:r>
            <a:r>
              <a:rPr lang="de-CH" dirty="0" err="1" smtClean="0"/>
              <a:t>sonido</a:t>
            </a:r>
            <a:r>
              <a:rPr lang="de-CH" dirty="0" smtClean="0"/>
              <a:t> al </a:t>
            </a:r>
            <a:r>
              <a:rPr lang="de-CH" dirty="0" err="1" smtClean="0"/>
              <a:t>abandonar</a:t>
            </a:r>
            <a:r>
              <a:rPr lang="de-CH" dirty="0" smtClean="0"/>
              <a:t> </a:t>
            </a:r>
            <a:r>
              <a:rPr lang="de-CH" dirty="0" err="1" smtClean="0"/>
              <a:t>el</a:t>
            </a:r>
            <a:r>
              <a:rPr lang="de-CH" dirty="0" smtClean="0"/>
              <a:t> </a:t>
            </a:r>
            <a:r>
              <a:rPr lang="de-CH" dirty="0" err="1" smtClean="0"/>
              <a:t>coche</a:t>
            </a:r>
            <a:r>
              <a:rPr lang="de-CH" dirty="0" smtClean="0"/>
              <a:t> es la </a:t>
            </a:r>
            <a:r>
              <a:rPr lang="de-CH" dirty="0" err="1" smtClean="0"/>
              <a:t>misma</a:t>
            </a:r>
            <a:r>
              <a:rPr lang="de-CH" dirty="0" smtClean="0"/>
              <a:t>.</a:t>
            </a:r>
          </a:p>
          <a:p>
            <a:endParaRPr lang="de-CH" dirty="0" smtClean="0"/>
          </a:p>
          <a:p>
            <a:r>
              <a:rPr lang="de-CH" dirty="0" err="1" smtClean="0"/>
              <a:t>El</a:t>
            </a:r>
            <a:r>
              <a:rPr lang="de-CH" dirty="0" smtClean="0"/>
              <a:t> </a:t>
            </a:r>
            <a:r>
              <a:rPr lang="de-CH" dirty="0" err="1" smtClean="0"/>
              <a:t>conductor</a:t>
            </a:r>
            <a:r>
              <a:rPr lang="de-CH" dirty="0" smtClean="0"/>
              <a:t> del </a:t>
            </a:r>
            <a:r>
              <a:rPr lang="de-CH" dirty="0" err="1" smtClean="0"/>
              <a:t>coche</a:t>
            </a:r>
            <a:r>
              <a:rPr lang="de-CH" dirty="0" smtClean="0"/>
              <a:t> </a:t>
            </a:r>
            <a:r>
              <a:rPr lang="de-CH" dirty="0" err="1" smtClean="0"/>
              <a:t>no</a:t>
            </a:r>
            <a:r>
              <a:rPr lang="de-CH" dirty="0" smtClean="0"/>
              <a:t> </a:t>
            </a:r>
            <a:r>
              <a:rPr lang="de-CH" dirty="0" err="1" smtClean="0"/>
              <a:t>escucha</a:t>
            </a:r>
            <a:r>
              <a:rPr lang="de-CH" dirty="0" smtClean="0"/>
              <a:t> </a:t>
            </a:r>
            <a:r>
              <a:rPr lang="de-CH" dirty="0" err="1" smtClean="0"/>
              <a:t>una</a:t>
            </a:r>
            <a:r>
              <a:rPr lang="de-CH" dirty="0" smtClean="0"/>
              <a:t> </a:t>
            </a:r>
            <a:r>
              <a:rPr lang="de-CH" dirty="0" err="1" smtClean="0"/>
              <a:t>diferencia</a:t>
            </a:r>
            <a:r>
              <a:rPr lang="de-CH" dirty="0" smtClean="0"/>
              <a:t> de </a:t>
            </a:r>
            <a:r>
              <a:rPr lang="de-CH" dirty="0" err="1" smtClean="0"/>
              <a:t>tono</a:t>
            </a:r>
            <a:r>
              <a:rPr lang="de-CH" dirty="0" smtClean="0"/>
              <a:t> </a:t>
            </a:r>
            <a:r>
              <a:rPr lang="de-CH" dirty="0" err="1" smtClean="0"/>
              <a:t>esté</a:t>
            </a:r>
            <a:r>
              <a:rPr lang="de-CH" dirty="0" smtClean="0"/>
              <a:t> </a:t>
            </a:r>
            <a:r>
              <a:rPr lang="de-CH" dirty="0" err="1" smtClean="0"/>
              <a:t>el</a:t>
            </a:r>
            <a:r>
              <a:rPr lang="de-CH" dirty="0" smtClean="0"/>
              <a:t> </a:t>
            </a:r>
            <a:r>
              <a:rPr lang="de-CH" dirty="0" err="1" smtClean="0"/>
              <a:t>coche</a:t>
            </a:r>
            <a:r>
              <a:rPr lang="de-CH" dirty="0" smtClean="0"/>
              <a:t> en </a:t>
            </a:r>
            <a:r>
              <a:rPr lang="de-CH" dirty="0" err="1" smtClean="0"/>
              <a:t>reposo</a:t>
            </a:r>
            <a:r>
              <a:rPr lang="de-CH" dirty="0" smtClean="0"/>
              <a:t> o en </a:t>
            </a:r>
            <a:r>
              <a:rPr lang="de-CH" dirty="0" err="1" smtClean="0"/>
              <a:t>movimiento</a:t>
            </a:r>
            <a:r>
              <a:rPr lang="de-CH" dirty="0" smtClean="0"/>
              <a:t>.</a:t>
            </a:r>
            <a:endParaRPr lang="fr-BE" dirty="0"/>
          </a:p>
        </p:txBody>
      </p:sp>
    </p:spTree>
    <p:extLst>
      <p:ext uri="{BB962C8B-B14F-4D97-AF65-F5344CB8AC3E}">
        <p14:creationId xmlns:p14="http://schemas.microsoft.com/office/powerpoint/2010/main" val="36738265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err="1" smtClean="0"/>
              <a:t>Fuente</a:t>
            </a:r>
            <a:r>
              <a:rPr lang="de-CH" b="1" dirty="0" smtClean="0"/>
              <a:t> en </a:t>
            </a:r>
            <a:r>
              <a:rPr lang="de-CH" b="1" dirty="0" err="1" smtClean="0"/>
              <a:t>movimiento</a:t>
            </a:r>
            <a:r>
              <a:rPr lang="de-CH" b="1" dirty="0" smtClean="0"/>
              <a:t> </a:t>
            </a:r>
            <a:r>
              <a:rPr lang="de-CH" b="1" dirty="0" err="1" smtClean="0"/>
              <a:t>relativo</a:t>
            </a:r>
            <a:r>
              <a:rPr lang="de-CH" b="1" dirty="0" smtClean="0"/>
              <a:t> </a:t>
            </a:r>
            <a:r>
              <a:rPr lang="de-CH" b="1" dirty="0" err="1" smtClean="0"/>
              <a:t>respecto</a:t>
            </a:r>
            <a:r>
              <a:rPr lang="de-CH" b="1" dirty="0" smtClean="0"/>
              <a:t> al </a:t>
            </a:r>
            <a:r>
              <a:rPr lang="de-CH" b="1" dirty="0" err="1" smtClean="0"/>
              <a:t>observador</a:t>
            </a:r>
            <a:endParaRPr lang="fr-BE" b="1" dirty="0"/>
          </a:p>
        </p:txBody>
      </p:sp>
      <p:pic>
        <p:nvPicPr>
          <p:cNvPr id="3" name="Picture 2"/>
          <p:cNvPicPr>
            <a:picLocks noChangeAspect="1"/>
          </p:cNvPicPr>
          <p:nvPr/>
        </p:nvPicPr>
        <p:blipFill>
          <a:blip r:embed="rId2"/>
          <a:stretch>
            <a:fillRect/>
          </a:stretch>
        </p:blipFill>
        <p:spPr>
          <a:xfrm>
            <a:off x="3375640" y="4114800"/>
            <a:ext cx="7278072" cy="2121038"/>
          </a:xfrm>
          <a:prstGeom prst="rect">
            <a:avLst/>
          </a:prstGeom>
        </p:spPr>
      </p:pic>
      <p:sp>
        <p:nvSpPr>
          <p:cNvPr id="5" name="TextBox 4"/>
          <p:cNvSpPr txBox="1"/>
          <p:nvPr/>
        </p:nvSpPr>
        <p:spPr>
          <a:xfrm>
            <a:off x="838200" y="2114550"/>
            <a:ext cx="6296025" cy="1754326"/>
          </a:xfrm>
          <a:prstGeom prst="rect">
            <a:avLst/>
          </a:prstGeom>
          <a:noFill/>
        </p:spPr>
        <p:txBody>
          <a:bodyPr wrap="square" rtlCol="0">
            <a:spAutoFit/>
          </a:bodyPr>
          <a:lstStyle/>
          <a:p>
            <a:r>
              <a:rPr lang="de-CH" dirty="0" err="1" smtClean="0"/>
              <a:t>Cuando</a:t>
            </a:r>
            <a:r>
              <a:rPr lang="de-CH" dirty="0" smtClean="0"/>
              <a:t> </a:t>
            </a:r>
            <a:r>
              <a:rPr lang="de-CH" dirty="0" err="1" smtClean="0"/>
              <a:t>el</a:t>
            </a:r>
            <a:r>
              <a:rPr lang="de-CH" dirty="0" smtClean="0"/>
              <a:t> </a:t>
            </a:r>
            <a:r>
              <a:rPr lang="de-CH" dirty="0" err="1" smtClean="0"/>
              <a:t>coche</a:t>
            </a:r>
            <a:r>
              <a:rPr lang="de-CH" dirty="0" smtClean="0"/>
              <a:t> </a:t>
            </a:r>
            <a:r>
              <a:rPr lang="de-CH" dirty="0" err="1" smtClean="0"/>
              <a:t>está</a:t>
            </a:r>
            <a:r>
              <a:rPr lang="de-CH" dirty="0" smtClean="0"/>
              <a:t> en </a:t>
            </a:r>
            <a:r>
              <a:rPr lang="de-CH" dirty="0" err="1" smtClean="0"/>
              <a:t>movimiento</a:t>
            </a:r>
            <a:r>
              <a:rPr lang="de-CH" dirty="0" smtClean="0"/>
              <a:t>, </a:t>
            </a:r>
            <a:r>
              <a:rPr lang="de-CH" dirty="0" err="1"/>
              <a:t>d</a:t>
            </a:r>
            <a:r>
              <a:rPr lang="de-CH" dirty="0" err="1" smtClean="0"/>
              <a:t>elante</a:t>
            </a:r>
            <a:r>
              <a:rPr lang="de-CH" dirty="0" smtClean="0"/>
              <a:t> del </a:t>
            </a:r>
            <a:r>
              <a:rPr lang="de-CH" dirty="0" err="1" smtClean="0"/>
              <a:t>coche</a:t>
            </a:r>
            <a:r>
              <a:rPr lang="de-CH" dirty="0" smtClean="0"/>
              <a:t> los </a:t>
            </a:r>
            <a:r>
              <a:rPr lang="de-CH" dirty="0" err="1" smtClean="0"/>
              <a:t>frentes</a:t>
            </a:r>
            <a:r>
              <a:rPr lang="de-CH" dirty="0" smtClean="0"/>
              <a:t> de </a:t>
            </a:r>
            <a:r>
              <a:rPr lang="de-CH" dirty="0" err="1" smtClean="0"/>
              <a:t>onda</a:t>
            </a:r>
            <a:r>
              <a:rPr lang="de-CH" dirty="0" smtClean="0"/>
              <a:t> se </a:t>
            </a:r>
            <a:r>
              <a:rPr lang="de-CH" dirty="0" err="1" smtClean="0"/>
              <a:t>apelotonan</a:t>
            </a:r>
            <a:r>
              <a:rPr lang="de-CH" dirty="0" smtClean="0"/>
              <a:t> y </a:t>
            </a:r>
            <a:r>
              <a:rPr lang="de-CH" dirty="0" err="1" smtClean="0"/>
              <a:t>detrás</a:t>
            </a:r>
            <a:r>
              <a:rPr lang="de-CH" dirty="0" smtClean="0"/>
              <a:t> se </a:t>
            </a:r>
            <a:r>
              <a:rPr lang="de-CH" dirty="0" err="1" smtClean="0"/>
              <a:t>separan</a:t>
            </a:r>
            <a:r>
              <a:rPr lang="de-CH" dirty="0" smtClean="0"/>
              <a:t>.</a:t>
            </a:r>
          </a:p>
          <a:p>
            <a:endParaRPr lang="de-CH" dirty="0"/>
          </a:p>
          <a:p>
            <a:r>
              <a:rPr lang="de-CH" dirty="0" smtClean="0"/>
              <a:t>Como la </a:t>
            </a:r>
            <a:r>
              <a:rPr lang="de-CH" dirty="0" err="1" smtClean="0"/>
              <a:t>velocidad</a:t>
            </a:r>
            <a:r>
              <a:rPr lang="de-CH" dirty="0" smtClean="0"/>
              <a:t> del </a:t>
            </a:r>
            <a:r>
              <a:rPr lang="de-CH" dirty="0" err="1" smtClean="0"/>
              <a:t>sonido</a:t>
            </a:r>
            <a:r>
              <a:rPr lang="de-CH" dirty="0" smtClean="0"/>
              <a:t> en </a:t>
            </a:r>
            <a:r>
              <a:rPr lang="de-CH" dirty="0" err="1" smtClean="0"/>
              <a:t>el</a:t>
            </a:r>
            <a:r>
              <a:rPr lang="de-CH" dirty="0" smtClean="0"/>
              <a:t> </a:t>
            </a:r>
            <a:r>
              <a:rPr lang="de-CH" dirty="0" err="1" smtClean="0"/>
              <a:t>aire</a:t>
            </a:r>
            <a:r>
              <a:rPr lang="de-CH" dirty="0" smtClean="0"/>
              <a:t> </a:t>
            </a:r>
            <a:r>
              <a:rPr lang="de-CH" dirty="0" err="1" smtClean="0"/>
              <a:t>permanece</a:t>
            </a:r>
            <a:r>
              <a:rPr lang="de-CH" dirty="0" smtClean="0"/>
              <a:t> </a:t>
            </a:r>
            <a:r>
              <a:rPr lang="de-CH" dirty="0" err="1" smtClean="0"/>
              <a:t>constante</a:t>
            </a:r>
            <a:r>
              <a:rPr lang="de-CH" dirty="0" smtClean="0"/>
              <a:t>, </a:t>
            </a:r>
            <a:r>
              <a:rPr lang="de-CH" dirty="0" err="1" smtClean="0">
                <a:solidFill>
                  <a:srgbClr val="FF0000"/>
                </a:solidFill>
              </a:rPr>
              <a:t>este</a:t>
            </a:r>
            <a:r>
              <a:rPr lang="de-CH" dirty="0" smtClean="0">
                <a:solidFill>
                  <a:srgbClr val="FF0000"/>
                </a:solidFill>
              </a:rPr>
              <a:t> </a:t>
            </a:r>
            <a:r>
              <a:rPr lang="de-CH" dirty="0" err="1" smtClean="0">
                <a:solidFill>
                  <a:srgbClr val="FF0000"/>
                </a:solidFill>
              </a:rPr>
              <a:t>cambio</a:t>
            </a:r>
            <a:r>
              <a:rPr lang="de-CH" dirty="0" smtClean="0">
                <a:solidFill>
                  <a:srgbClr val="FF0000"/>
                </a:solidFill>
              </a:rPr>
              <a:t> en </a:t>
            </a:r>
            <a:r>
              <a:rPr lang="de-CH" dirty="0" err="1" smtClean="0">
                <a:solidFill>
                  <a:srgbClr val="FF0000"/>
                </a:solidFill>
              </a:rPr>
              <a:t>longitud</a:t>
            </a:r>
            <a:r>
              <a:rPr lang="de-CH" dirty="0" smtClean="0">
                <a:solidFill>
                  <a:srgbClr val="FF0000"/>
                </a:solidFill>
              </a:rPr>
              <a:t> de </a:t>
            </a:r>
            <a:r>
              <a:rPr lang="de-CH" dirty="0" err="1" smtClean="0">
                <a:solidFill>
                  <a:srgbClr val="FF0000"/>
                </a:solidFill>
              </a:rPr>
              <a:t>onda</a:t>
            </a:r>
            <a:r>
              <a:rPr lang="de-CH" dirty="0" smtClean="0">
                <a:solidFill>
                  <a:srgbClr val="FF0000"/>
                </a:solidFill>
              </a:rPr>
              <a:t> </a:t>
            </a:r>
            <a:r>
              <a:rPr lang="de-CH" dirty="0" err="1" smtClean="0">
                <a:solidFill>
                  <a:srgbClr val="FF0000"/>
                </a:solidFill>
              </a:rPr>
              <a:t>resulta</a:t>
            </a:r>
            <a:r>
              <a:rPr lang="de-CH" dirty="0" smtClean="0">
                <a:solidFill>
                  <a:srgbClr val="FF0000"/>
                </a:solidFill>
              </a:rPr>
              <a:t> en </a:t>
            </a:r>
            <a:r>
              <a:rPr lang="de-CH" dirty="0" err="1" smtClean="0">
                <a:solidFill>
                  <a:srgbClr val="FF0000"/>
                </a:solidFill>
              </a:rPr>
              <a:t>un</a:t>
            </a:r>
            <a:r>
              <a:rPr lang="de-CH" dirty="0" smtClean="0">
                <a:solidFill>
                  <a:srgbClr val="FF0000"/>
                </a:solidFill>
              </a:rPr>
              <a:t> </a:t>
            </a:r>
            <a:r>
              <a:rPr lang="de-CH" dirty="0" err="1" smtClean="0">
                <a:solidFill>
                  <a:srgbClr val="FF0000"/>
                </a:solidFill>
              </a:rPr>
              <a:t>cambio</a:t>
            </a:r>
            <a:r>
              <a:rPr lang="de-CH" dirty="0" smtClean="0">
                <a:solidFill>
                  <a:srgbClr val="FF0000"/>
                </a:solidFill>
              </a:rPr>
              <a:t> en la </a:t>
            </a:r>
            <a:r>
              <a:rPr lang="de-CH" dirty="0" err="1" smtClean="0">
                <a:solidFill>
                  <a:srgbClr val="FF0000"/>
                </a:solidFill>
              </a:rPr>
              <a:t>frecuencia</a:t>
            </a:r>
            <a:r>
              <a:rPr lang="de-CH" dirty="0" smtClean="0"/>
              <a:t>.</a:t>
            </a:r>
            <a:endParaRPr lang="fr-BE" dirty="0"/>
          </a:p>
        </p:txBody>
      </p:sp>
    </p:spTree>
    <p:extLst>
      <p:ext uri="{BB962C8B-B14F-4D97-AF65-F5344CB8AC3E}">
        <p14:creationId xmlns:p14="http://schemas.microsoft.com/office/powerpoint/2010/main" val="24191430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125200" cy="1325563"/>
          </a:xfrm>
        </p:spPr>
        <p:txBody>
          <a:bodyPr>
            <a:normAutofit/>
          </a:bodyPr>
          <a:lstStyle/>
          <a:p>
            <a:r>
              <a:rPr lang="de-CH" sz="4000" b="1" dirty="0" smtClean="0"/>
              <a:t>FUENTE EN MOVIMIENTO / OBSERVADOR REPOSO</a:t>
            </a:r>
            <a:endParaRPr lang="fr-BE" sz="4000" b="1" dirty="0"/>
          </a:p>
        </p:txBody>
      </p:sp>
      <p:pic>
        <p:nvPicPr>
          <p:cNvPr id="4" name="Content Placeholder 3"/>
          <p:cNvPicPr>
            <a:picLocks noGrp="1" noChangeAspect="1"/>
          </p:cNvPicPr>
          <p:nvPr>
            <p:ph idx="1"/>
          </p:nvPr>
        </p:nvPicPr>
        <p:blipFill>
          <a:blip r:embed="rId2"/>
          <a:stretch>
            <a:fillRect/>
          </a:stretch>
        </p:blipFill>
        <p:spPr>
          <a:xfrm>
            <a:off x="657225" y="1937231"/>
            <a:ext cx="5562600" cy="3318903"/>
          </a:xfrm>
          <a:prstGeom prst="rect">
            <a:avLst/>
          </a:prstGeom>
        </p:spPr>
      </p:pic>
      <p:sp>
        <p:nvSpPr>
          <p:cNvPr id="6" name="Rectangle 5"/>
          <p:cNvSpPr/>
          <p:nvPr/>
        </p:nvSpPr>
        <p:spPr>
          <a:xfrm>
            <a:off x="1390650" y="5856474"/>
            <a:ext cx="6096000" cy="646331"/>
          </a:xfrm>
          <a:prstGeom prst="rect">
            <a:avLst/>
          </a:prstGeom>
        </p:spPr>
        <p:txBody>
          <a:bodyPr>
            <a:spAutoFit/>
          </a:bodyPr>
          <a:lstStyle/>
          <a:p>
            <a:r>
              <a:rPr lang="fr-BE" dirty="0"/>
              <a:t>https://www.youtube.com/watch?v=imoxDcn2Sgo&amp;feature=related</a:t>
            </a:r>
          </a:p>
        </p:txBody>
      </p:sp>
      <p:sp>
        <p:nvSpPr>
          <p:cNvPr id="3" name="TextBox 2"/>
          <p:cNvSpPr txBox="1"/>
          <p:nvPr/>
        </p:nvSpPr>
        <p:spPr>
          <a:xfrm>
            <a:off x="6781800" y="2813378"/>
            <a:ext cx="4552950" cy="1754326"/>
          </a:xfrm>
          <a:prstGeom prst="rect">
            <a:avLst/>
          </a:prstGeom>
          <a:noFill/>
        </p:spPr>
        <p:txBody>
          <a:bodyPr wrap="square" rtlCol="0">
            <a:spAutoFit/>
          </a:bodyPr>
          <a:lstStyle/>
          <a:p>
            <a:r>
              <a:rPr lang="de-CH" dirty="0" smtClean="0"/>
              <a:t>Si </a:t>
            </a:r>
            <a:r>
              <a:rPr lang="de-CH" dirty="0" err="1" smtClean="0"/>
              <a:t>un</a:t>
            </a:r>
            <a:r>
              <a:rPr lang="de-CH" dirty="0" smtClean="0"/>
              <a:t> </a:t>
            </a:r>
            <a:r>
              <a:rPr lang="de-CH" dirty="0" err="1" smtClean="0"/>
              <a:t>vehículo</a:t>
            </a:r>
            <a:r>
              <a:rPr lang="de-CH" dirty="0" smtClean="0"/>
              <a:t> </a:t>
            </a:r>
            <a:r>
              <a:rPr lang="de-CH" dirty="0" err="1" smtClean="0"/>
              <a:t>toca</a:t>
            </a:r>
            <a:r>
              <a:rPr lang="de-CH" dirty="0" smtClean="0"/>
              <a:t> </a:t>
            </a:r>
            <a:r>
              <a:rPr lang="de-CH" dirty="0" err="1" smtClean="0"/>
              <a:t>el</a:t>
            </a:r>
            <a:r>
              <a:rPr lang="de-CH" dirty="0" smtClean="0"/>
              <a:t> </a:t>
            </a:r>
            <a:r>
              <a:rPr lang="de-CH" dirty="0" err="1" smtClean="0"/>
              <a:t>claxon</a:t>
            </a:r>
            <a:r>
              <a:rPr lang="de-CH" dirty="0" smtClean="0"/>
              <a:t> </a:t>
            </a:r>
            <a:r>
              <a:rPr lang="de-CH" dirty="0" err="1" smtClean="0"/>
              <a:t>mientras</a:t>
            </a:r>
            <a:r>
              <a:rPr lang="de-CH" dirty="0" smtClean="0"/>
              <a:t> </a:t>
            </a:r>
            <a:r>
              <a:rPr lang="de-CH" dirty="0" err="1" smtClean="0"/>
              <a:t>pasa</a:t>
            </a:r>
            <a:r>
              <a:rPr lang="de-CH" dirty="0" smtClean="0"/>
              <a:t> </a:t>
            </a:r>
            <a:r>
              <a:rPr lang="de-CH" dirty="0" err="1" smtClean="0"/>
              <a:t>por</a:t>
            </a:r>
            <a:r>
              <a:rPr lang="de-CH" dirty="0" smtClean="0"/>
              <a:t> </a:t>
            </a:r>
            <a:r>
              <a:rPr lang="de-CH" dirty="0" err="1" smtClean="0"/>
              <a:t>un</a:t>
            </a:r>
            <a:r>
              <a:rPr lang="de-CH" dirty="0" smtClean="0"/>
              <a:t> </a:t>
            </a:r>
            <a:r>
              <a:rPr lang="de-CH" dirty="0" err="1" smtClean="0"/>
              <a:t>observador</a:t>
            </a:r>
            <a:r>
              <a:rPr lang="de-CH" dirty="0" smtClean="0"/>
              <a:t>, se </a:t>
            </a:r>
            <a:r>
              <a:rPr lang="de-CH" dirty="0" err="1" smtClean="0"/>
              <a:t>escuchará</a:t>
            </a:r>
            <a:r>
              <a:rPr lang="de-CH" dirty="0" smtClean="0"/>
              <a:t> </a:t>
            </a:r>
            <a:r>
              <a:rPr lang="de-CH" dirty="0" err="1" smtClean="0"/>
              <a:t>un</a:t>
            </a:r>
            <a:r>
              <a:rPr lang="de-CH" dirty="0" smtClean="0"/>
              <a:t> </a:t>
            </a:r>
            <a:r>
              <a:rPr lang="de-CH" dirty="0" err="1" smtClean="0"/>
              <a:t>cambio</a:t>
            </a:r>
            <a:r>
              <a:rPr lang="de-CH" dirty="0" smtClean="0"/>
              <a:t> en la </a:t>
            </a:r>
            <a:r>
              <a:rPr lang="de-CH" dirty="0" err="1" smtClean="0"/>
              <a:t>frecuencia</a:t>
            </a:r>
            <a:r>
              <a:rPr lang="de-CH" dirty="0" smtClean="0"/>
              <a:t>:</a:t>
            </a:r>
          </a:p>
          <a:p>
            <a:endParaRPr lang="de-CH" dirty="0"/>
          </a:p>
          <a:p>
            <a:r>
              <a:rPr lang="de-CH" dirty="0" smtClean="0"/>
              <a:t>Al </a:t>
            </a:r>
            <a:r>
              <a:rPr lang="de-CH" dirty="0" err="1" smtClean="0"/>
              <a:t>acercarse</a:t>
            </a:r>
            <a:r>
              <a:rPr lang="de-CH" dirty="0" smtClean="0"/>
              <a:t> al </a:t>
            </a:r>
            <a:r>
              <a:rPr lang="de-CH" dirty="0" err="1" smtClean="0"/>
              <a:t>observador</a:t>
            </a:r>
            <a:r>
              <a:rPr lang="de-CH" dirty="0" smtClean="0"/>
              <a:t> </a:t>
            </a:r>
            <a:r>
              <a:rPr lang="de-CH" dirty="0" err="1" smtClean="0"/>
              <a:t>más</a:t>
            </a:r>
            <a:r>
              <a:rPr lang="de-CH" dirty="0" smtClean="0"/>
              <a:t> </a:t>
            </a:r>
            <a:r>
              <a:rPr lang="de-CH" dirty="0" err="1" smtClean="0"/>
              <a:t>alta</a:t>
            </a:r>
            <a:endParaRPr lang="de-CH" dirty="0" smtClean="0"/>
          </a:p>
          <a:p>
            <a:r>
              <a:rPr lang="de-CH" dirty="0" smtClean="0"/>
              <a:t>Al </a:t>
            </a:r>
            <a:r>
              <a:rPr lang="de-CH" dirty="0" err="1" smtClean="0"/>
              <a:t>alejarse</a:t>
            </a:r>
            <a:r>
              <a:rPr lang="de-CH" dirty="0" smtClean="0"/>
              <a:t> </a:t>
            </a:r>
            <a:r>
              <a:rPr lang="de-CH" dirty="0" err="1" smtClean="0"/>
              <a:t>más</a:t>
            </a:r>
            <a:r>
              <a:rPr lang="de-CH" dirty="0" smtClean="0"/>
              <a:t> </a:t>
            </a:r>
            <a:r>
              <a:rPr lang="de-CH" dirty="0" err="1" smtClean="0"/>
              <a:t>baja</a:t>
            </a:r>
            <a:endParaRPr lang="fr-BE" dirty="0"/>
          </a:p>
        </p:txBody>
      </p:sp>
    </p:spTree>
    <p:extLst>
      <p:ext uri="{BB962C8B-B14F-4D97-AF65-F5344CB8AC3E}">
        <p14:creationId xmlns:p14="http://schemas.microsoft.com/office/powerpoint/2010/main" val="12307362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a:t>FUENTE EN MOVIMIENTO / OBSERVADOR REPOSO</a:t>
            </a:r>
            <a:endParaRPr lang="fr-BE" dirty="0"/>
          </a:p>
        </p:txBody>
      </p:sp>
      <p:sp>
        <p:nvSpPr>
          <p:cNvPr id="5" name="TextBox 4"/>
          <p:cNvSpPr txBox="1"/>
          <p:nvPr/>
        </p:nvSpPr>
        <p:spPr>
          <a:xfrm>
            <a:off x="723900" y="2451428"/>
            <a:ext cx="4552950" cy="2585323"/>
          </a:xfrm>
          <a:prstGeom prst="rect">
            <a:avLst/>
          </a:prstGeom>
          <a:noFill/>
        </p:spPr>
        <p:txBody>
          <a:bodyPr wrap="square" rtlCol="0">
            <a:spAutoFit/>
          </a:bodyPr>
          <a:lstStyle/>
          <a:p>
            <a:r>
              <a:rPr lang="de-CH" dirty="0" smtClean="0"/>
              <a:t>Si </a:t>
            </a:r>
            <a:r>
              <a:rPr lang="de-CH" dirty="0" err="1" smtClean="0"/>
              <a:t>un</a:t>
            </a:r>
            <a:r>
              <a:rPr lang="de-CH" dirty="0" smtClean="0"/>
              <a:t> </a:t>
            </a:r>
            <a:r>
              <a:rPr lang="de-CH" dirty="0" err="1" smtClean="0"/>
              <a:t>vehículo</a:t>
            </a:r>
            <a:r>
              <a:rPr lang="de-CH" dirty="0" smtClean="0"/>
              <a:t> </a:t>
            </a:r>
            <a:r>
              <a:rPr lang="de-CH" dirty="0" err="1" smtClean="0"/>
              <a:t>toca</a:t>
            </a:r>
            <a:r>
              <a:rPr lang="de-CH" dirty="0" smtClean="0"/>
              <a:t> </a:t>
            </a:r>
            <a:r>
              <a:rPr lang="de-CH" dirty="0" err="1" smtClean="0"/>
              <a:t>el</a:t>
            </a:r>
            <a:r>
              <a:rPr lang="de-CH" dirty="0" smtClean="0"/>
              <a:t> </a:t>
            </a:r>
            <a:r>
              <a:rPr lang="de-CH" dirty="0" err="1" smtClean="0"/>
              <a:t>claxon</a:t>
            </a:r>
            <a:r>
              <a:rPr lang="de-CH" dirty="0" smtClean="0"/>
              <a:t> </a:t>
            </a:r>
            <a:r>
              <a:rPr lang="de-CH" dirty="0" err="1" smtClean="0"/>
              <a:t>mientras</a:t>
            </a:r>
            <a:r>
              <a:rPr lang="de-CH" dirty="0" smtClean="0"/>
              <a:t> </a:t>
            </a:r>
            <a:r>
              <a:rPr lang="de-CH" dirty="0" err="1" smtClean="0"/>
              <a:t>pasa</a:t>
            </a:r>
            <a:r>
              <a:rPr lang="de-CH" dirty="0" smtClean="0"/>
              <a:t> </a:t>
            </a:r>
            <a:r>
              <a:rPr lang="de-CH" dirty="0" err="1" smtClean="0"/>
              <a:t>por</a:t>
            </a:r>
            <a:r>
              <a:rPr lang="de-CH" dirty="0" smtClean="0"/>
              <a:t> </a:t>
            </a:r>
            <a:r>
              <a:rPr lang="de-CH" dirty="0" err="1" smtClean="0"/>
              <a:t>un</a:t>
            </a:r>
            <a:r>
              <a:rPr lang="de-CH" dirty="0" smtClean="0"/>
              <a:t> </a:t>
            </a:r>
            <a:r>
              <a:rPr lang="de-CH" dirty="0" err="1" smtClean="0"/>
              <a:t>observador</a:t>
            </a:r>
            <a:r>
              <a:rPr lang="de-CH" dirty="0" smtClean="0"/>
              <a:t>, se </a:t>
            </a:r>
            <a:r>
              <a:rPr lang="de-CH" dirty="0" err="1" smtClean="0"/>
              <a:t>escuchará</a:t>
            </a:r>
            <a:r>
              <a:rPr lang="de-CH" dirty="0" smtClean="0"/>
              <a:t> </a:t>
            </a:r>
            <a:r>
              <a:rPr lang="de-CH" dirty="0" err="1" smtClean="0"/>
              <a:t>un</a:t>
            </a:r>
            <a:r>
              <a:rPr lang="de-CH" dirty="0" smtClean="0"/>
              <a:t> </a:t>
            </a:r>
            <a:r>
              <a:rPr lang="de-CH" dirty="0" err="1" smtClean="0"/>
              <a:t>cambio</a:t>
            </a:r>
            <a:r>
              <a:rPr lang="de-CH" dirty="0" smtClean="0"/>
              <a:t> en la </a:t>
            </a:r>
            <a:r>
              <a:rPr lang="de-CH" dirty="0" err="1" smtClean="0"/>
              <a:t>frecuencia</a:t>
            </a:r>
            <a:r>
              <a:rPr lang="de-CH" dirty="0" smtClean="0"/>
              <a:t>:</a:t>
            </a:r>
          </a:p>
          <a:p>
            <a:endParaRPr lang="de-CH" dirty="0"/>
          </a:p>
          <a:p>
            <a:r>
              <a:rPr lang="de-CH" dirty="0" smtClean="0"/>
              <a:t>Al </a:t>
            </a:r>
            <a:r>
              <a:rPr lang="de-CH" dirty="0" err="1" smtClean="0"/>
              <a:t>acercarse</a:t>
            </a:r>
            <a:r>
              <a:rPr lang="de-CH" dirty="0" smtClean="0"/>
              <a:t> al </a:t>
            </a:r>
            <a:r>
              <a:rPr lang="de-CH" dirty="0" err="1" smtClean="0"/>
              <a:t>observador</a:t>
            </a:r>
            <a:r>
              <a:rPr lang="de-CH" dirty="0" smtClean="0"/>
              <a:t> </a:t>
            </a:r>
            <a:r>
              <a:rPr lang="de-CH" dirty="0" err="1" smtClean="0"/>
              <a:t>más</a:t>
            </a:r>
            <a:r>
              <a:rPr lang="de-CH" dirty="0" smtClean="0"/>
              <a:t> </a:t>
            </a:r>
            <a:r>
              <a:rPr lang="de-CH" dirty="0" err="1" smtClean="0"/>
              <a:t>alta</a:t>
            </a:r>
            <a:r>
              <a:rPr lang="de-CH" dirty="0" smtClean="0"/>
              <a:t> </a:t>
            </a:r>
            <a:r>
              <a:rPr lang="de-CH" dirty="0" err="1" smtClean="0"/>
              <a:t>debido</a:t>
            </a:r>
            <a:r>
              <a:rPr lang="de-CH" dirty="0" smtClean="0"/>
              <a:t> a </a:t>
            </a:r>
            <a:r>
              <a:rPr lang="de-CH" dirty="0" err="1" smtClean="0"/>
              <a:t>que</a:t>
            </a:r>
            <a:r>
              <a:rPr lang="de-CH" dirty="0" smtClean="0"/>
              <a:t> la </a:t>
            </a:r>
            <a:r>
              <a:rPr lang="de-CH" dirty="0" err="1" smtClean="0"/>
              <a:t>longitud</a:t>
            </a:r>
            <a:r>
              <a:rPr lang="de-CH" dirty="0" smtClean="0"/>
              <a:t> de </a:t>
            </a:r>
            <a:r>
              <a:rPr lang="de-CH" dirty="0" err="1" smtClean="0"/>
              <a:t>onda</a:t>
            </a:r>
            <a:r>
              <a:rPr lang="de-CH" dirty="0" smtClean="0"/>
              <a:t> es </a:t>
            </a:r>
            <a:r>
              <a:rPr lang="de-CH" dirty="0" err="1" smtClean="0"/>
              <a:t>menor</a:t>
            </a:r>
            <a:r>
              <a:rPr lang="de-CH" dirty="0" smtClean="0"/>
              <a:t>.</a:t>
            </a:r>
          </a:p>
          <a:p>
            <a:endParaRPr lang="de-CH" dirty="0" smtClean="0"/>
          </a:p>
          <a:p>
            <a:r>
              <a:rPr lang="de-CH" dirty="0" smtClean="0"/>
              <a:t>Al </a:t>
            </a:r>
            <a:r>
              <a:rPr lang="de-CH" dirty="0" err="1" smtClean="0"/>
              <a:t>alejarse</a:t>
            </a:r>
            <a:r>
              <a:rPr lang="de-CH" dirty="0" smtClean="0"/>
              <a:t> </a:t>
            </a:r>
            <a:r>
              <a:rPr lang="de-CH" dirty="0" err="1" smtClean="0"/>
              <a:t>más</a:t>
            </a:r>
            <a:r>
              <a:rPr lang="de-CH" dirty="0" smtClean="0"/>
              <a:t> </a:t>
            </a:r>
            <a:r>
              <a:rPr lang="de-CH" dirty="0" err="1" smtClean="0"/>
              <a:t>baja</a:t>
            </a:r>
            <a:r>
              <a:rPr lang="de-CH" dirty="0" smtClean="0"/>
              <a:t> </a:t>
            </a:r>
            <a:r>
              <a:rPr lang="de-CH" dirty="0" err="1" smtClean="0"/>
              <a:t>ya</a:t>
            </a:r>
            <a:r>
              <a:rPr lang="de-CH" dirty="0" smtClean="0"/>
              <a:t> </a:t>
            </a:r>
            <a:r>
              <a:rPr lang="de-CH" dirty="0" err="1" smtClean="0"/>
              <a:t>que</a:t>
            </a:r>
            <a:r>
              <a:rPr lang="de-CH" dirty="0" smtClean="0"/>
              <a:t> la </a:t>
            </a:r>
            <a:r>
              <a:rPr lang="de-CH" dirty="0" err="1" smtClean="0"/>
              <a:t>longitud</a:t>
            </a:r>
            <a:r>
              <a:rPr lang="de-CH" dirty="0" smtClean="0"/>
              <a:t> de </a:t>
            </a:r>
            <a:r>
              <a:rPr lang="de-CH" dirty="0" err="1" smtClean="0"/>
              <a:t>onda</a:t>
            </a:r>
            <a:r>
              <a:rPr lang="de-CH" dirty="0" smtClean="0"/>
              <a:t> es </a:t>
            </a:r>
            <a:r>
              <a:rPr lang="de-CH" dirty="0" err="1" smtClean="0"/>
              <a:t>mayor</a:t>
            </a:r>
            <a:r>
              <a:rPr lang="de-CH" dirty="0" smtClean="0"/>
              <a:t>.</a:t>
            </a:r>
            <a:endParaRPr lang="fr-BE" dirty="0"/>
          </a:p>
        </p:txBody>
      </p:sp>
      <p:pic>
        <p:nvPicPr>
          <p:cNvPr id="7" name="Content Placeholder 6">
            <a:hlinkClick r:id="rId2"/>
          </p:cNvPr>
          <p:cNvPicPr>
            <a:picLocks noGrp="1" noChangeAspect="1"/>
          </p:cNvPicPr>
          <p:nvPr>
            <p:ph idx="1"/>
          </p:nvPr>
        </p:nvPicPr>
        <p:blipFill>
          <a:blip r:embed="rId3"/>
          <a:stretch>
            <a:fillRect/>
          </a:stretch>
        </p:blipFill>
        <p:spPr>
          <a:xfrm>
            <a:off x="5634037" y="2801114"/>
            <a:ext cx="6410325" cy="1885950"/>
          </a:xfrm>
          <a:prstGeom prst="rect">
            <a:avLst/>
          </a:prstGeom>
        </p:spPr>
      </p:pic>
    </p:spTree>
    <p:extLst>
      <p:ext uri="{BB962C8B-B14F-4D97-AF65-F5344CB8AC3E}">
        <p14:creationId xmlns:p14="http://schemas.microsoft.com/office/powerpoint/2010/main" val="14781134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APPLET</a:t>
            </a:r>
            <a:endParaRPr lang="fr-BE" dirty="0"/>
          </a:p>
        </p:txBody>
      </p:sp>
      <p:pic>
        <p:nvPicPr>
          <p:cNvPr id="4" name="Content Placeholder 3">
            <a:hlinkClick r:id="rId2"/>
          </p:cNvPr>
          <p:cNvPicPr>
            <a:picLocks noGrp="1" noChangeAspect="1"/>
          </p:cNvPicPr>
          <p:nvPr>
            <p:ph idx="1"/>
          </p:nvPr>
        </p:nvPicPr>
        <p:blipFill>
          <a:blip r:embed="rId3"/>
          <a:stretch>
            <a:fillRect/>
          </a:stretch>
        </p:blipFill>
        <p:spPr>
          <a:xfrm>
            <a:off x="838200" y="1920081"/>
            <a:ext cx="6638925" cy="3800475"/>
          </a:xfrm>
          <a:prstGeom prst="rect">
            <a:avLst/>
          </a:prstGeom>
        </p:spPr>
      </p:pic>
    </p:spTree>
    <p:extLst>
      <p:ext uri="{BB962C8B-B14F-4D97-AF65-F5344CB8AC3E}">
        <p14:creationId xmlns:p14="http://schemas.microsoft.com/office/powerpoint/2010/main" val="5811362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smtClean="0"/>
              <a:t>EXPRESIONES EFECTO DOPPLER</a:t>
            </a:r>
            <a:endParaRPr lang="fr-BE" b="1" dirty="0"/>
          </a:p>
        </p:txBody>
      </p:sp>
      <p:pic>
        <p:nvPicPr>
          <p:cNvPr id="4" name="Content Placeholder 3"/>
          <p:cNvPicPr>
            <a:picLocks noGrp="1" noChangeAspect="1"/>
          </p:cNvPicPr>
          <p:nvPr>
            <p:ph idx="1"/>
          </p:nvPr>
        </p:nvPicPr>
        <p:blipFill>
          <a:blip r:embed="rId2"/>
          <a:stretch>
            <a:fillRect/>
          </a:stretch>
        </p:blipFill>
        <p:spPr>
          <a:xfrm>
            <a:off x="1457324" y="2577306"/>
            <a:ext cx="3429001" cy="1795501"/>
          </a:xfrm>
          <a:prstGeom prst="rect">
            <a:avLst/>
          </a:prstGeom>
        </p:spPr>
      </p:pic>
    </p:spTree>
    <p:extLst>
      <p:ext uri="{BB962C8B-B14F-4D97-AF65-F5344CB8AC3E}">
        <p14:creationId xmlns:p14="http://schemas.microsoft.com/office/powerpoint/2010/main" val="113345046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smtClean="0"/>
              <a:t>EFECTO DOPPLER DE LA LUZ</a:t>
            </a:r>
            <a:endParaRPr lang="fr-BE" b="1" dirty="0"/>
          </a:p>
        </p:txBody>
      </p:sp>
      <p:sp>
        <p:nvSpPr>
          <p:cNvPr id="3" name="TextBox 2"/>
          <p:cNvSpPr txBox="1"/>
          <p:nvPr/>
        </p:nvSpPr>
        <p:spPr>
          <a:xfrm>
            <a:off x="1047750" y="2124075"/>
            <a:ext cx="2571750" cy="2585323"/>
          </a:xfrm>
          <a:prstGeom prst="rect">
            <a:avLst/>
          </a:prstGeom>
          <a:noFill/>
        </p:spPr>
        <p:txBody>
          <a:bodyPr wrap="square" rtlCol="0">
            <a:spAutoFit/>
          </a:bodyPr>
          <a:lstStyle/>
          <a:p>
            <a:r>
              <a:rPr lang="de-CH" dirty="0" err="1" smtClean="0"/>
              <a:t>El</a:t>
            </a:r>
            <a:r>
              <a:rPr lang="de-CH" dirty="0" smtClean="0"/>
              <a:t> </a:t>
            </a:r>
            <a:r>
              <a:rPr lang="de-CH" dirty="0" err="1" smtClean="0"/>
              <a:t>efecto</a:t>
            </a:r>
            <a:r>
              <a:rPr lang="de-CH" dirty="0" smtClean="0"/>
              <a:t> Doppler </a:t>
            </a:r>
            <a:r>
              <a:rPr lang="de-CH" dirty="0" err="1" smtClean="0"/>
              <a:t>puede</a:t>
            </a:r>
            <a:r>
              <a:rPr lang="de-CH" dirty="0" smtClean="0"/>
              <a:t> </a:t>
            </a:r>
            <a:r>
              <a:rPr lang="de-CH" dirty="0" err="1" smtClean="0"/>
              <a:t>observarse</a:t>
            </a:r>
            <a:r>
              <a:rPr lang="de-CH" dirty="0" smtClean="0"/>
              <a:t> en la </a:t>
            </a:r>
            <a:r>
              <a:rPr lang="de-CH" dirty="0" err="1" smtClean="0"/>
              <a:t>luz</a:t>
            </a:r>
            <a:r>
              <a:rPr lang="de-CH" dirty="0" smtClean="0"/>
              <a:t> y </a:t>
            </a:r>
            <a:r>
              <a:rPr lang="de-CH" dirty="0" err="1" smtClean="0"/>
              <a:t>otras</a:t>
            </a:r>
            <a:r>
              <a:rPr lang="de-CH" dirty="0" smtClean="0"/>
              <a:t> </a:t>
            </a:r>
            <a:r>
              <a:rPr lang="de-CH" dirty="0" err="1" smtClean="0"/>
              <a:t>ondas</a:t>
            </a:r>
            <a:r>
              <a:rPr lang="de-CH" dirty="0" smtClean="0"/>
              <a:t> </a:t>
            </a:r>
            <a:r>
              <a:rPr lang="de-CH" dirty="0" err="1" smtClean="0"/>
              <a:t>electromagnéticas</a:t>
            </a:r>
            <a:r>
              <a:rPr lang="de-CH" dirty="0" smtClean="0"/>
              <a:t>.</a:t>
            </a:r>
          </a:p>
          <a:p>
            <a:endParaRPr lang="de-CH" dirty="0"/>
          </a:p>
          <a:p>
            <a:r>
              <a:rPr lang="de-CH" dirty="0" smtClean="0"/>
              <a:t>Las </a:t>
            </a:r>
            <a:r>
              <a:rPr lang="de-CH" dirty="0" err="1" smtClean="0"/>
              <a:t>galaxias</a:t>
            </a:r>
            <a:r>
              <a:rPr lang="de-CH" dirty="0" smtClean="0"/>
              <a:t> </a:t>
            </a:r>
            <a:r>
              <a:rPr lang="de-CH" dirty="0" err="1" smtClean="0"/>
              <a:t>distantes</a:t>
            </a:r>
            <a:r>
              <a:rPr lang="de-CH" dirty="0" smtClean="0"/>
              <a:t> se </a:t>
            </a:r>
            <a:r>
              <a:rPr lang="de-CH" dirty="0" err="1" smtClean="0"/>
              <a:t>alejan</a:t>
            </a:r>
            <a:r>
              <a:rPr lang="de-CH" dirty="0" smtClean="0"/>
              <a:t> de la </a:t>
            </a:r>
            <a:r>
              <a:rPr lang="de-CH" dirty="0" err="1" smtClean="0"/>
              <a:t>Tierra</a:t>
            </a:r>
            <a:r>
              <a:rPr lang="de-CH" dirty="0" smtClean="0"/>
              <a:t> </a:t>
            </a:r>
            <a:r>
              <a:rPr lang="de-CH" dirty="0" err="1" smtClean="0"/>
              <a:t>por</a:t>
            </a:r>
            <a:r>
              <a:rPr lang="de-CH" dirty="0" smtClean="0"/>
              <a:t> </a:t>
            </a:r>
            <a:r>
              <a:rPr lang="de-CH" dirty="0" err="1" smtClean="0"/>
              <a:t>lo</a:t>
            </a:r>
            <a:r>
              <a:rPr lang="de-CH" dirty="0" smtClean="0"/>
              <a:t> </a:t>
            </a:r>
            <a:r>
              <a:rPr lang="de-CH" dirty="0" err="1" smtClean="0"/>
              <a:t>que</a:t>
            </a:r>
            <a:r>
              <a:rPr lang="de-CH" dirty="0" smtClean="0"/>
              <a:t> la </a:t>
            </a:r>
            <a:r>
              <a:rPr lang="de-CH" dirty="0" err="1" smtClean="0"/>
              <a:t>luz</a:t>
            </a:r>
            <a:r>
              <a:rPr lang="de-CH" dirty="0" smtClean="0"/>
              <a:t> se </a:t>
            </a:r>
            <a:r>
              <a:rPr lang="de-CH" dirty="0" err="1" smtClean="0"/>
              <a:t>desplaza</a:t>
            </a:r>
            <a:r>
              <a:rPr lang="de-CH" dirty="0" smtClean="0"/>
              <a:t> a </a:t>
            </a:r>
            <a:r>
              <a:rPr lang="de-CH" dirty="0" err="1" smtClean="0"/>
              <a:t>una</a:t>
            </a:r>
            <a:r>
              <a:rPr lang="de-CH" dirty="0" smtClean="0"/>
              <a:t> </a:t>
            </a:r>
            <a:r>
              <a:rPr lang="de-CH" dirty="0" err="1" smtClean="0"/>
              <a:t>frecuencia</a:t>
            </a:r>
            <a:r>
              <a:rPr lang="de-CH" dirty="0" smtClean="0"/>
              <a:t> </a:t>
            </a:r>
            <a:r>
              <a:rPr lang="de-CH" dirty="0" err="1" smtClean="0"/>
              <a:t>menor</a:t>
            </a:r>
            <a:r>
              <a:rPr lang="de-CH" dirty="0" smtClean="0"/>
              <a:t>.</a:t>
            </a:r>
          </a:p>
        </p:txBody>
      </p:sp>
      <p:pic>
        <p:nvPicPr>
          <p:cNvPr id="6" name="Content Placeholder 5"/>
          <p:cNvPicPr>
            <a:picLocks noGrp="1" noChangeAspect="1"/>
          </p:cNvPicPr>
          <p:nvPr>
            <p:ph idx="1"/>
          </p:nvPr>
        </p:nvPicPr>
        <p:blipFill>
          <a:blip r:embed="rId2"/>
          <a:stretch>
            <a:fillRect/>
          </a:stretch>
        </p:blipFill>
        <p:spPr>
          <a:xfrm>
            <a:off x="5643562" y="2205831"/>
            <a:ext cx="5076825" cy="2714625"/>
          </a:xfrm>
          <a:prstGeom prst="rect">
            <a:avLst/>
          </a:prstGeom>
        </p:spPr>
      </p:pic>
    </p:spTree>
    <p:extLst>
      <p:ext uri="{BB962C8B-B14F-4D97-AF65-F5344CB8AC3E}">
        <p14:creationId xmlns:p14="http://schemas.microsoft.com/office/powerpoint/2010/main" val="814461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2028814"/>
            <a:ext cx="4152900" cy="2585323"/>
          </a:xfrm>
          <a:prstGeom prst="rect">
            <a:avLst/>
          </a:prstGeom>
          <a:noFill/>
        </p:spPr>
        <p:txBody>
          <a:bodyPr wrap="square" rtlCol="0">
            <a:spAutoFit/>
          </a:bodyPr>
          <a:lstStyle/>
          <a:p>
            <a:r>
              <a:rPr lang="de-CH" dirty="0" smtClean="0"/>
              <a:t>Es </a:t>
            </a:r>
            <a:r>
              <a:rPr lang="de-CH" dirty="0" err="1" smtClean="0"/>
              <a:t>el</a:t>
            </a:r>
            <a:r>
              <a:rPr lang="de-CH" dirty="0" smtClean="0"/>
              <a:t> </a:t>
            </a:r>
            <a:r>
              <a:rPr lang="de-CH" b="1" dirty="0" err="1" smtClean="0"/>
              <a:t>cambio</a:t>
            </a:r>
            <a:r>
              <a:rPr lang="de-CH" b="1" dirty="0" smtClean="0"/>
              <a:t> de </a:t>
            </a:r>
            <a:r>
              <a:rPr lang="de-CH" b="1" dirty="0" err="1" smtClean="0"/>
              <a:t>dirección</a:t>
            </a:r>
            <a:r>
              <a:rPr lang="de-CH" b="1" dirty="0" smtClean="0"/>
              <a:t> </a:t>
            </a:r>
            <a:r>
              <a:rPr lang="de-CH" dirty="0" err="1" smtClean="0"/>
              <a:t>que</a:t>
            </a:r>
            <a:r>
              <a:rPr lang="de-CH" dirty="0" smtClean="0"/>
              <a:t> </a:t>
            </a:r>
            <a:r>
              <a:rPr lang="de-CH" dirty="0" err="1" smtClean="0"/>
              <a:t>experimenta</a:t>
            </a:r>
            <a:r>
              <a:rPr lang="de-CH" dirty="0" smtClean="0"/>
              <a:t> </a:t>
            </a:r>
            <a:r>
              <a:rPr lang="de-CH" dirty="0" err="1" smtClean="0"/>
              <a:t>un</a:t>
            </a:r>
            <a:r>
              <a:rPr lang="de-CH" dirty="0" smtClean="0"/>
              <a:t> </a:t>
            </a:r>
            <a:r>
              <a:rPr lang="de-CH" dirty="0" err="1" smtClean="0"/>
              <a:t>rayo</a:t>
            </a:r>
            <a:r>
              <a:rPr lang="de-CH" dirty="0" smtClean="0"/>
              <a:t> de </a:t>
            </a:r>
            <a:r>
              <a:rPr lang="de-CH" dirty="0" err="1" smtClean="0"/>
              <a:t>luz</a:t>
            </a:r>
            <a:r>
              <a:rPr lang="de-CH" dirty="0" smtClean="0"/>
              <a:t> al </a:t>
            </a:r>
            <a:r>
              <a:rPr lang="de-CH" dirty="0" err="1" smtClean="0"/>
              <a:t>cambiar</a:t>
            </a:r>
            <a:r>
              <a:rPr lang="de-CH" dirty="0" smtClean="0"/>
              <a:t> de medio de </a:t>
            </a:r>
            <a:r>
              <a:rPr lang="de-CH" dirty="0" err="1" smtClean="0"/>
              <a:t>propagación</a:t>
            </a:r>
            <a:r>
              <a:rPr lang="de-CH" dirty="0" smtClean="0"/>
              <a:t>.</a:t>
            </a:r>
          </a:p>
          <a:p>
            <a:endParaRPr lang="de-CH" dirty="0"/>
          </a:p>
          <a:p>
            <a:r>
              <a:rPr lang="de-CH" dirty="0" smtClean="0"/>
              <a:t>Este </a:t>
            </a:r>
            <a:r>
              <a:rPr lang="de-CH" dirty="0" err="1" smtClean="0"/>
              <a:t>cambio</a:t>
            </a:r>
            <a:r>
              <a:rPr lang="de-CH" dirty="0" smtClean="0"/>
              <a:t> de </a:t>
            </a:r>
            <a:r>
              <a:rPr lang="de-CH" dirty="0" err="1" smtClean="0"/>
              <a:t>dirección</a:t>
            </a:r>
            <a:r>
              <a:rPr lang="de-CH" dirty="0" smtClean="0"/>
              <a:t> se </a:t>
            </a:r>
            <a:r>
              <a:rPr lang="de-CH" dirty="0" err="1" smtClean="0"/>
              <a:t>debe</a:t>
            </a:r>
            <a:r>
              <a:rPr lang="de-CH" dirty="0" smtClean="0"/>
              <a:t> a </a:t>
            </a:r>
            <a:r>
              <a:rPr lang="de-CH" dirty="0" err="1" smtClean="0"/>
              <a:t>un</a:t>
            </a:r>
            <a:r>
              <a:rPr lang="de-CH" dirty="0" smtClean="0"/>
              <a:t> </a:t>
            </a:r>
            <a:r>
              <a:rPr lang="de-CH" dirty="0" err="1" smtClean="0">
                <a:solidFill>
                  <a:srgbClr val="FF0000"/>
                </a:solidFill>
              </a:rPr>
              <a:t>cambio</a:t>
            </a:r>
            <a:r>
              <a:rPr lang="de-CH" dirty="0" smtClean="0">
                <a:solidFill>
                  <a:srgbClr val="FF0000"/>
                </a:solidFill>
              </a:rPr>
              <a:t> en la </a:t>
            </a:r>
            <a:r>
              <a:rPr lang="de-CH" dirty="0" err="1" smtClean="0">
                <a:solidFill>
                  <a:srgbClr val="FF0000"/>
                </a:solidFill>
              </a:rPr>
              <a:t>velocidad</a:t>
            </a:r>
            <a:r>
              <a:rPr lang="de-CH" dirty="0" smtClean="0">
                <a:solidFill>
                  <a:srgbClr val="FF0000"/>
                </a:solidFill>
              </a:rPr>
              <a:t> </a:t>
            </a:r>
            <a:r>
              <a:rPr lang="de-CH" dirty="0" smtClean="0"/>
              <a:t>de </a:t>
            </a:r>
            <a:r>
              <a:rPr lang="de-CH" dirty="0" err="1" smtClean="0"/>
              <a:t>propagación</a:t>
            </a:r>
            <a:r>
              <a:rPr lang="de-CH" dirty="0"/>
              <a:t> </a:t>
            </a:r>
            <a:r>
              <a:rPr lang="de-CH" dirty="0" smtClean="0"/>
              <a:t>al </a:t>
            </a:r>
            <a:r>
              <a:rPr lang="de-CH" dirty="0" err="1" smtClean="0"/>
              <a:t>pasar</a:t>
            </a:r>
            <a:r>
              <a:rPr lang="de-CH" dirty="0" smtClean="0"/>
              <a:t> de </a:t>
            </a:r>
            <a:r>
              <a:rPr lang="de-CH" dirty="0" err="1" smtClean="0"/>
              <a:t>un</a:t>
            </a:r>
            <a:r>
              <a:rPr lang="de-CH" dirty="0" smtClean="0"/>
              <a:t> medio a </a:t>
            </a:r>
            <a:r>
              <a:rPr lang="de-CH" dirty="0" err="1" smtClean="0"/>
              <a:t>otro</a:t>
            </a:r>
            <a:r>
              <a:rPr lang="de-CH" dirty="0" smtClean="0"/>
              <a:t>.</a:t>
            </a:r>
          </a:p>
        </p:txBody>
      </p:sp>
      <p:sp>
        <p:nvSpPr>
          <p:cNvPr id="7" name="Title 6"/>
          <p:cNvSpPr>
            <a:spLocks noGrp="1"/>
          </p:cNvSpPr>
          <p:nvPr>
            <p:ph type="title"/>
          </p:nvPr>
        </p:nvSpPr>
        <p:spPr/>
        <p:txBody>
          <a:bodyPr/>
          <a:lstStyle/>
          <a:p>
            <a:r>
              <a:rPr lang="de-CH" dirty="0" smtClean="0"/>
              <a:t>REFRACCIÓN</a:t>
            </a:r>
            <a:endParaRPr lang="fr-BE"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3943" y="3879849"/>
            <a:ext cx="2095500" cy="2114550"/>
          </a:xfrm>
          <a:prstGeom prst="rect">
            <a:avLst/>
          </a:prstGeom>
        </p:spPr>
      </p:pic>
      <p:sp>
        <p:nvSpPr>
          <p:cNvPr id="11" name="TextBox 10"/>
          <p:cNvSpPr txBox="1"/>
          <p:nvPr/>
        </p:nvSpPr>
        <p:spPr>
          <a:xfrm>
            <a:off x="6029325" y="4225202"/>
            <a:ext cx="2041937" cy="2031325"/>
          </a:xfrm>
          <a:prstGeom prst="rect">
            <a:avLst/>
          </a:prstGeom>
          <a:noFill/>
        </p:spPr>
        <p:txBody>
          <a:bodyPr wrap="square" rtlCol="0">
            <a:spAutoFit/>
          </a:bodyPr>
          <a:lstStyle/>
          <a:p>
            <a:endParaRPr lang="de-CH" dirty="0"/>
          </a:p>
          <a:p>
            <a:r>
              <a:rPr lang="de-CH" dirty="0"/>
              <a:t>La </a:t>
            </a:r>
            <a:r>
              <a:rPr lang="de-CH" dirty="0" err="1"/>
              <a:t>luz</a:t>
            </a:r>
            <a:r>
              <a:rPr lang="de-CH" dirty="0"/>
              <a:t> </a:t>
            </a:r>
            <a:r>
              <a:rPr lang="de-CH" dirty="0" err="1"/>
              <a:t>cambia</a:t>
            </a:r>
            <a:r>
              <a:rPr lang="de-CH" dirty="0"/>
              <a:t> </a:t>
            </a:r>
            <a:r>
              <a:rPr lang="de-CH" dirty="0" err="1"/>
              <a:t>así</a:t>
            </a:r>
            <a:r>
              <a:rPr lang="de-CH" dirty="0"/>
              <a:t> </a:t>
            </a:r>
            <a:r>
              <a:rPr lang="de-CH" dirty="0" err="1"/>
              <a:t>su</a:t>
            </a:r>
            <a:r>
              <a:rPr lang="de-CH" dirty="0"/>
              <a:t> </a:t>
            </a:r>
            <a:r>
              <a:rPr lang="de-CH" dirty="0" err="1"/>
              <a:t>longitud</a:t>
            </a:r>
            <a:r>
              <a:rPr lang="de-CH" dirty="0"/>
              <a:t> de </a:t>
            </a:r>
            <a:r>
              <a:rPr lang="de-CH" dirty="0" err="1"/>
              <a:t>onda</a:t>
            </a:r>
            <a:r>
              <a:rPr lang="de-CH" dirty="0"/>
              <a:t> </a:t>
            </a:r>
            <a:r>
              <a:rPr lang="de-CH" dirty="0" err="1"/>
              <a:t>pero</a:t>
            </a:r>
            <a:r>
              <a:rPr lang="de-CH" dirty="0"/>
              <a:t> </a:t>
            </a:r>
            <a:r>
              <a:rPr lang="de-CH" dirty="0">
                <a:solidFill>
                  <a:srgbClr val="FF0000"/>
                </a:solidFill>
              </a:rPr>
              <a:t>NO </a:t>
            </a:r>
            <a:r>
              <a:rPr lang="de-CH" dirty="0" err="1">
                <a:solidFill>
                  <a:srgbClr val="FF0000"/>
                </a:solidFill>
              </a:rPr>
              <a:t>su</a:t>
            </a:r>
            <a:r>
              <a:rPr lang="de-CH" dirty="0">
                <a:solidFill>
                  <a:srgbClr val="FF0000"/>
                </a:solidFill>
              </a:rPr>
              <a:t> </a:t>
            </a:r>
            <a:r>
              <a:rPr lang="de-CH" dirty="0" err="1">
                <a:solidFill>
                  <a:srgbClr val="FF0000"/>
                </a:solidFill>
              </a:rPr>
              <a:t>frecuencia</a:t>
            </a:r>
            <a:r>
              <a:rPr lang="de-CH" dirty="0"/>
              <a:t>.</a:t>
            </a:r>
            <a:endParaRPr lang="fr-BE" dirty="0"/>
          </a:p>
          <a:p>
            <a:endParaRPr lang="fr-BE" dirty="0"/>
          </a:p>
        </p:txBody>
      </p:sp>
      <p:pic>
        <p:nvPicPr>
          <p:cNvPr id="12" name="Picture 11"/>
          <p:cNvPicPr>
            <a:picLocks noChangeAspect="1"/>
          </p:cNvPicPr>
          <p:nvPr/>
        </p:nvPicPr>
        <p:blipFill>
          <a:blip r:embed="rId3"/>
          <a:stretch>
            <a:fillRect/>
          </a:stretch>
        </p:blipFill>
        <p:spPr>
          <a:xfrm>
            <a:off x="6180541" y="504100"/>
            <a:ext cx="3473046" cy="2747962"/>
          </a:xfrm>
          <a:prstGeom prst="rect">
            <a:avLst/>
          </a:prstGeom>
        </p:spPr>
      </p:pic>
    </p:spTree>
    <p:extLst>
      <p:ext uri="{BB962C8B-B14F-4D97-AF65-F5344CB8AC3E}">
        <p14:creationId xmlns:p14="http://schemas.microsoft.com/office/powerpoint/2010/main" val="85117820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smtClean="0"/>
              <a:t>DESPLAZAMIENTO AL ROJO</a:t>
            </a:r>
            <a:endParaRPr lang="fr-BE" b="1" dirty="0"/>
          </a:p>
        </p:txBody>
      </p:sp>
      <p:pic>
        <p:nvPicPr>
          <p:cNvPr id="5" name="Picture 4"/>
          <p:cNvPicPr>
            <a:picLocks noChangeAspect="1"/>
          </p:cNvPicPr>
          <p:nvPr/>
        </p:nvPicPr>
        <p:blipFill>
          <a:blip r:embed="rId2"/>
          <a:stretch>
            <a:fillRect/>
          </a:stretch>
        </p:blipFill>
        <p:spPr>
          <a:xfrm>
            <a:off x="838200" y="3637261"/>
            <a:ext cx="7315200" cy="2463501"/>
          </a:xfrm>
          <a:prstGeom prst="rect">
            <a:avLst/>
          </a:prstGeom>
        </p:spPr>
      </p:pic>
      <p:sp>
        <p:nvSpPr>
          <p:cNvPr id="6" name="TextBox 5"/>
          <p:cNvSpPr txBox="1"/>
          <p:nvPr/>
        </p:nvSpPr>
        <p:spPr>
          <a:xfrm>
            <a:off x="838200" y="1618387"/>
            <a:ext cx="6800850" cy="1754326"/>
          </a:xfrm>
          <a:prstGeom prst="rect">
            <a:avLst/>
          </a:prstGeom>
          <a:noFill/>
        </p:spPr>
        <p:txBody>
          <a:bodyPr wrap="square" rtlCol="0">
            <a:spAutoFit/>
          </a:bodyPr>
          <a:lstStyle/>
          <a:p>
            <a:r>
              <a:rPr lang="de-CH" dirty="0" err="1" smtClean="0"/>
              <a:t>El</a:t>
            </a:r>
            <a:r>
              <a:rPr lang="de-CH" dirty="0" smtClean="0"/>
              <a:t> </a:t>
            </a:r>
            <a:r>
              <a:rPr lang="de-CH" dirty="0" err="1" smtClean="0"/>
              <a:t>Rojo</a:t>
            </a:r>
            <a:r>
              <a:rPr lang="de-CH" dirty="0" smtClean="0"/>
              <a:t> es la </a:t>
            </a:r>
            <a:r>
              <a:rPr lang="de-CH" dirty="0" err="1" smtClean="0"/>
              <a:t>frecuencia</a:t>
            </a:r>
            <a:r>
              <a:rPr lang="de-CH" dirty="0" smtClean="0"/>
              <a:t> </a:t>
            </a:r>
            <a:r>
              <a:rPr lang="de-CH" dirty="0" err="1" smtClean="0"/>
              <a:t>más</a:t>
            </a:r>
            <a:r>
              <a:rPr lang="de-CH" dirty="0" smtClean="0"/>
              <a:t> </a:t>
            </a:r>
            <a:r>
              <a:rPr lang="de-CH" dirty="0" err="1" smtClean="0"/>
              <a:t>baja</a:t>
            </a:r>
            <a:r>
              <a:rPr lang="de-CH" dirty="0" smtClean="0"/>
              <a:t> de la </a:t>
            </a:r>
            <a:r>
              <a:rPr lang="de-CH" dirty="0" err="1" smtClean="0"/>
              <a:t>luz</a:t>
            </a:r>
            <a:r>
              <a:rPr lang="de-CH" dirty="0" smtClean="0"/>
              <a:t> </a:t>
            </a:r>
            <a:r>
              <a:rPr lang="de-CH" dirty="0" err="1" smtClean="0"/>
              <a:t>visible</a:t>
            </a:r>
            <a:r>
              <a:rPr lang="de-CH" dirty="0" smtClean="0"/>
              <a:t> y a </a:t>
            </a:r>
            <a:r>
              <a:rPr lang="de-CH" dirty="0" err="1" smtClean="0"/>
              <a:t>este</a:t>
            </a:r>
            <a:r>
              <a:rPr lang="de-CH" dirty="0" smtClean="0"/>
              <a:t> </a:t>
            </a:r>
            <a:r>
              <a:rPr lang="de-CH" dirty="0" err="1" smtClean="0"/>
              <a:t>efecto</a:t>
            </a:r>
            <a:r>
              <a:rPr lang="de-CH" dirty="0" smtClean="0"/>
              <a:t> se le </a:t>
            </a:r>
            <a:r>
              <a:rPr lang="de-CH" dirty="0" err="1" smtClean="0"/>
              <a:t>llama</a:t>
            </a:r>
            <a:r>
              <a:rPr lang="de-CH" dirty="0" smtClean="0"/>
              <a:t> «</a:t>
            </a:r>
            <a:r>
              <a:rPr lang="de-CH" dirty="0" err="1" smtClean="0"/>
              <a:t>desplazamiento</a:t>
            </a:r>
            <a:r>
              <a:rPr lang="de-CH" dirty="0" smtClean="0"/>
              <a:t> al </a:t>
            </a:r>
            <a:r>
              <a:rPr lang="de-CH" dirty="0" err="1" smtClean="0"/>
              <a:t>rojo</a:t>
            </a:r>
            <a:r>
              <a:rPr lang="de-CH" dirty="0" smtClean="0"/>
              <a:t>»</a:t>
            </a:r>
          </a:p>
          <a:p>
            <a:r>
              <a:rPr lang="de-CH" dirty="0" err="1" smtClean="0"/>
              <a:t>Mientras</a:t>
            </a:r>
            <a:r>
              <a:rPr lang="de-CH" dirty="0" smtClean="0"/>
              <a:t> </a:t>
            </a:r>
            <a:r>
              <a:rPr lang="de-CH" dirty="0" err="1" smtClean="0"/>
              <a:t>más</a:t>
            </a:r>
            <a:r>
              <a:rPr lang="de-CH" dirty="0" smtClean="0"/>
              <a:t> </a:t>
            </a:r>
            <a:r>
              <a:rPr lang="de-CH" dirty="0" err="1" smtClean="0"/>
              <a:t>deprisa</a:t>
            </a:r>
            <a:r>
              <a:rPr lang="de-CH" dirty="0" smtClean="0"/>
              <a:t> se </a:t>
            </a:r>
            <a:r>
              <a:rPr lang="de-CH" dirty="0" err="1" smtClean="0"/>
              <a:t>mueve</a:t>
            </a:r>
            <a:r>
              <a:rPr lang="de-CH" dirty="0" smtClean="0"/>
              <a:t> </a:t>
            </a:r>
            <a:r>
              <a:rPr lang="de-CH" dirty="0" err="1" smtClean="0"/>
              <a:t>una</a:t>
            </a:r>
            <a:r>
              <a:rPr lang="de-CH" dirty="0" smtClean="0"/>
              <a:t> </a:t>
            </a:r>
            <a:r>
              <a:rPr lang="de-CH" dirty="0" err="1" smtClean="0"/>
              <a:t>Galaxia</a:t>
            </a:r>
            <a:r>
              <a:rPr lang="de-CH" dirty="0" smtClean="0"/>
              <a:t> de la </a:t>
            </a:r>
            <a:r>
              <a:rPr lang="de-CH" dirty="0" err="1" smtClean="0"/>
              <a:t>Tierra</a:t>
            </a:r>
            <a:r>
              <a:rPr lang="de-CH" dirty="0" smtClean="0"/>
              <a:t> </a:t>
            </a:r>
            <a:r>
              <a:rPr lang="de-CH" dirty="0" err="1" smtClean="0"/>
              <a:t>más</a:t>
            </a:r>
            <a:r>
              <a:rPr lang="de-CH" dirty="0" smtClean="0"/>
              <a:t> se </a:t>
            </a:r>
            <a:r>
              <a:rPr lang="de-CH" dirty="0" err="1" smtClean="0"/>
              <a:t>desplaza</a:t>
            </a:r>
            <a:r>
              <a:rPr lang="de-CH" dirty="0" smtClean="0"/>
              <a:t> </a:t>
            </a:r>
            <a:r>
              <a:rPr lang="de-CH" dirty="0" err="1" smtClean="0"/>
              <a:t>su</a:t>
            </a:r>
            <a:r>
              <a:rPr lang="de-CH" dirty="0" smtClean="0"/>
              <a:t> </a:t>
            </a:r>
            <a:r>
              <a:rPr lang="de-CH" dirty="0" err="1" smtClean="0"/>
              <a:t>luz</a:t>
            </a:r>
            <a:r>
              <a:rPr lang="de-CH" dirty="0" smtClean="0"/>
              <a:t> al </a:t>
            </a:r>
            <a:r>
              <a:rPr lang="de-CH" dirty="0" err="1" smtClean="0"/>
              <a:t>rojo</a:t>
            </a:r>
            <a:endParaRPr lang="de-CH" dirty="0" smtClean="0"/>
          </a:p>
          <a:p>
            <a:r>
              <a:rPr lang="de-CH" dirty="0" smtClean="0"/>
              <a:t>Esta </a:t>
            </a:r>
            <a:r>
              <a:rPr lang="de-CH" dirty="0" err="1" smtClean="0"/>
              <a:t>observación</a:t>
            </a:r>
            <a:r>
              <a:rPr lang="de-CH" dirty="0" smtClean="0"/>
              <a:t> a </a:t>
            </a:r>
            <a:r>
              <a:rPr lang="de-CH" dirty="0" err="1" smtClean="0"/>
              <a:t>llevado</a:t>
            </a:r>
            <a:r>
              <a:rPr lang="de-CH" dirty="0" smtClean="0"/>
              <a:t> a los </a:t>
            </a:r>
            <a:r>
              <a:rPr lang="de-CH" dirty="0" err="1" smtClean="0"/>
              <a:t>científicos</a:t>
            </a:r>
            <a:r>
              <a:rPr lang="de-CH" dirty="0" smtClean="0"/>
              <a:t> a </a:t>
            </a:r>
            <a:r>
              <a:rPr lang="de-CH" dirty="0" err="1" smtClean="0"/>
              <a:t>pensar</a:t>
            </a:r>
            <a:r>
              <a:rPr lang="de-CH" dirty="0" smtClean="0"/>
              <a:t> </a:t>
            </a:r>
            <a:r>
              <a:rPr lang="de-CH" dirty="0" err="1" smtClean="0"/>
              <a:t>que</a:t>
            </a:r>
            <a:r>
              <a:rPr lang="de-CH" dirty="0" smtClean="0"/>
              <a:t> </a:t>
            </a:r>
            <a:r>
              <a:rPr lang="de-CH" dirty="0" err="1" smtClean="0"/>
              <a:t>el</a:t>
            </a:r>
            <a:r>
              <a:rPr lang="de-CH" dirty="0" smtClean="0"/>
              <a:t> </a:t>
            </a:r>
            <a:r>
              <a:rPr lang="de-CH" dirty="0" err="1" smtClean="0"/>
              <a:t>Universo</a:t>
            </a:r>
            <a:r>
              <a:rPr lang="de-CH" dirty="0" smtClean="0"/>
              <a:t> se </a:t>
            </a:r>
            <a:r>
              <a:rPr lang="de-CH" dirty="0" err="1" smtClean="0"/>
              <a:t>expande</a:t>
            </a:r>
            <a:endParaRPr lang="fr-BE" dirty="0"/>
          </a:p>
        </p:txBody>
      </p:sp>
    </p:spTree>
    <p:extLst>
      <p:ext uri="{BB962C8B-B14F-4D97-AF65-F5344CB8AC3E}">
        <p14:creationId xmlns:p14="http://schemas.microsoft.com/office/powerpoint/2010/main" val="13401589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6254" y="582041"/>
            <a:ext cx="7518340" cy="4351338"/>
          </a:xfrm>
          <a:prstGeom prst="rect">
            <a:avLst/>
          </a:prstGeom>
        </p:spPr>
      </p:pic>
      <p:pic>
        <p:nvPicPr>
          <p:cNvPr id="5" name="Picture 4"/>
          <p:cNvPicPr>
            <a:picLocks noChangeAspect="1"/>
          </p:cNvPicPr>
          <p:nvPr/>
        </p:nvPicPr>
        <p:blipFill>
          <a:blip r:embed="rId3"/>
          <a:stretch>
            <a:fillRect/>
          </a:stretch>
        </p:blipFill>
        <p:spPr>
          <a:xfrm>
            <a:off x="776254" y="5259895"/>
            <a:ext cx="8848725" cy="1190625"/>
          </a:xfrm>
          <a:prstGeom prst="rect">
            <a:avLst/>
          </a:prstGeom>
        </p:spPr>
      </p:pic>
    </p:spTree>
    <p:extLst>
      <p:ext uri="{BB962C8B-B14F-4D97-AF65-F5344CB8AC3E}">
        <p14:creationId xmlns:p14="http://schemas.microsoft.com/office/powerpoint/2010/main" val="19217667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0"/>
            <a:ext cx="10515600" cy="1325563"/>
          </a:xfrm>
        </p:spPr>
        <p:txBody>
          <a:bodyPr/>
          <a:lstStyle/>
          <a:p>
            <a:r>
              <a:rPr lang="de-CH" b="1" dirty="0" smtClean="0"/>
              <a:t>EFECTO DOPPLER LUZ GALAXIAS LEJANAS</a:t>
            </a:r>
            <a:endParaRPr lang="fr-BE" b="1" dirty="0"/>
          </a:p>
        </p:txBody>
      </p:sp>
      <p:pic>
        <p:nvPicPr>
          <p:cNvPr id="4" name="Content Placeholder 3"/>
          <p:cNvPicPr>
            <a:picLocks noGrp="1" noChangeAspect="1"/>
          </p:cNvPicPr>
          <p:nvPr>
            <p:ph idx="1"/>
          </p:nvPr>
        </p:nvPicPr>
        <p:blipFill>
          <a:blip r:embed="rId2"/>
          <a:stretch>
            <a:fillRect/>
          </a:stretch>
        </p:blipFill>
        <p:spPr>
          <a:xfrm>
            <a:off x="517253" y="1020130"/>
            <a:ext cx="6375943" cy="4203918"/>
          </a:xfrm>
          <a:prstGeom prst="rect">
            <a:avLst/>
          </a:prstGeom>
        </p:spPr>
      </p:pic>
      <p:pic>
        <p:nvPicPr>
          <p:cNvPr id="7" name="Picture 6"/>
          <p:cNvPicPr>
            <a:picLocks noChangeAspect="1"/>
          </p:cNvPicPr>
          <p:nvPr/>
        </p:nvPicPr>
        <p:blipFill>
          <a:blip r:embed="rId3"/>
          <a:stretch>
            <a:fillRect/>
          </a:stretch>
        </p:blipFill>
        <p:spPr>
          <a:xfrm>
            <a:off x="876300" y="5224048"/>
            <a:ext cx="5791200" cy="1443452"/>
          </a:xfrm>
          <a:prstGeom prst="rect">
            <a:avLst/>
          </a:prstGeom>
        </p:spPr>
      </p:pic>
    </p:spTree>
    <p:extLst>
      <p:ext uri="{BB962C8B-B14F-4D97-AF65-F5344CB8AC3E}">
        <p14:creationId xmlns:p14="http://schemas.microsoft.com/office/powerpoint/2010/main" val="253263354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smtClean="0"/>
              <a:t>EFECTO DOPPLER ONDAS EM</a:t>
            </a:r>
            <a:endParaRPr lang="fr-BE" b="1" dirty="0"/>
          </a:p>
        </p:txBody>
      </p:sp>
      <p:pic>
        <p:nvPicPr>
          <p:cNvPr id="4" name="Content Placeholder 3"/>
          <p:cNvPicPr>
            <a:picLocks noGrp="1" noChangeAspect="1"/>
          </p:cNvPicPr>
          <p:nvPr>
            <p:ph idx="1"/>
          </p:nvPr>
        </p:nvPicPr>
        <p:blipFill>
          <a:blip r:embed="rId2"/>
          <a:stretch>
            <a:fillRect/>
          </a:stretch>
        </p:blipFill>
        <p:spPr>
          <a:xfrm>
            <a:off x="1004887" y="2439194"/>
            <a:ext cx="8223609" cy="1808956"/>
          </a:xfrm>
          <a:prstGeom prst="rect">
            <a:avLst/>
          </a:prstGeom>
        </p:spPr>
      </p:pic>
    </p:spTree>
    <p:extLst>
      <p:ext uri="{BB962C8B-B14F-4D97-AF65-F5344CB8AC3E}">
        <p14:creationId xmlns:p14="http://schemas.microsoft.com/office/powerpoint/2010/main" val="187500238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b="1" dirty="0" smtClean="0"/>
              <a:t>APLICACIONES EFECTO DOPPLER</a:t>
            </a:r>
            <a:endParaRPr lang="fr-BE" b="1" dirty="0"/>
          </a:p>
        </p:txBody>
      </p:sp>
      <p:pic>
        <p:nvPicPr>
          <p:cNvPr id="4" name="Content Placeholder 3"/>
          <p:cNvPicPr>
            <a:picLocks noGrp="1" noChangeAspect="1"/>
          </p:cNvPicPr>
          <p:nvPr>
            <p:ph idx="1"/>
          </p:nvPr>
        </p:nvPicPr>
        <p:blipFill>
          <a:blip r:embed="rId2"/>
          <a:stretch>
            <a:fillRect/>
          </a:stretch>
        </p:blipFill>
        <p:spPr>
          <a:xfrm>
            <a:off x="2009775" y="1486694"/>
            <a:ext cx="6638925" cy="2705100"/>
          </a:xfrm>
          <a:prstGeom prst="rect">
            <a:avLst/>
          </a:prstGeom>
        </p:spPr>
      </p:pic>
      <p:sp>
        <p:nvSpPr>
          <p:cNvPr id="6" name="TextBox 5"/>
          <p:cNvSpPr txBox="1"/>
          <p:nvPr/>
        </p:nvSpPr>
        <p:spPr>
          <a:xfrm>
            <a:off x="1847849" y="4554875"/>
            <a:ext cx="7134225" cy="1754326"/>
          </a:xfrm>
          <a:prstGeom prst="rect">
            <a:avLst/>
          </a:prstGeom>
          <a:noFill/>
        </p:spPr>
        <p:txBody>
          <a:bodyPr wrap="square" rtlCol="0">
            <a:spAutoFit/>
          </a:bodyPr>
          <a:lstStyle/>
          <a:p>
            <a:r>
              <a:rPr lang="de-CH" dirty="0" err="1" smtClean="0"/>
              <a:t>Medida</a:t>
            </a:r>
            <a:r>
              <a:rPr lang="de-CH" dirty="0" smtClean="0"/>
              <a:t> de </a:t>
            </a:r>
            <a:r>
              <a:rPr lang="de-CH" dirty="0" err="1" smtClean="0"/>
              <a:t>velocidades</a:t>
            </a:r>
            <a:r>
              <a:rPr lang="de-CH" dirty="0" smtClean="0"/>
              <a:t> de las </a:t>
            </a:r>
            <a:r>
              <a:rPr lang="de-CH" dirty="0" err="1" smtClean="0"/>
              <a:t>galaxias</a:t>
            </a:r>
            <a:r>
              <a:rPr lang="de-CH" dirty="0" smtClean="0"/>
              <a:t>.</a:t>
            </a:r>
          </a:p>
          <a:p>
            <a:endParaRPr lang="de-CH" dirty="0" smtClean="0"/>
          </a:p>
          <a:p>
            <a:r>
              <a:rPr lang="de-CH" dirty="0" err="1" smtClean="0"/>
              <a:t>Utilización</a:t>
            </a:r>
            <a:r>
              <a:rPr lang="de-CH" dirty="0" smtClean="0"/>
              <a:t> </a:t>
            </a:r>
            <a:r>
              <a:rPr lang="de-CH" dirty="0" err="1" smtClean="0"/>
              <a:t>radar</a:t>
            </a:r>
            <a:r>
              <a:rPr lang="de-CH" dirty="0" smtClean="0"/>
              <a:t> </a:t>
            </a:r>
            <a:r>
              <a:rPr lang="de-CH" dirty="0" err="1" smtClean="0"/>
              <a:t>medida</a:t>
            </a:r>
            <a:r>
              <a:rPr lang="de-CH" dirty="0" smtClean="0"/>
              <a:t> </a:t>
            </a:r>
            <a:r>
              <a:rPr lang="de-CH" dirty="0" err="1" smtClean="0"/>
              <a:t>velocidades</a:t>
            </a:r>
            <a:r>
              <a:rPr lang="de-CH" dirty="0" smtClean="0"/>
              <a:t> de </a:t>
            </a:r>
            <a:r>
              <a:rPr lang="de-CH" dirty="0" err="1" smtClean="0"/>
              <a:t>objetos</a:t>
            </a:r>
            <a:r>
              <a:rPr lang="de-CH" dirty="0" smtClean="0"/>
              <a:t> en </a:t>
            </a:r>
            <a:r>
              <a:rPr lang="de-CH" dirty="0" err="1" smtClean="0"/>
              <a:t>movimiento</a:t>
            </a:r>
            <a:r>
              <a:rPr lang="de-CH" dirty="0" smtClean="0"/>
              <a:t> ( </a:t>
            </a:r>
            <a:r>
              <a:rPr lang="de-CH" dirty="0" err="1" smtClean="0"/>
              <a:t>coches</a:t>
            </a:r>
            <a:r>
              <a:rPr lang="de-CH" dirty="0" smtClean="0"/>
              <a:t>, </a:t>
            </a:r>
            <a:r>
              <a:rPr lang="de-CH" dirty="0" err="1" smtClean="0"/>
              <a:t>pelotas</a:t>
            </a:r>
            <a:r>
              <a:rPr lang="de-CH" dirty="0" smtClean="0"/>
              <a:t>…)</a:t>
            </a:r>
          </a:p>
          <a:p>
            <a:endParaRPr lang="de-CH" dirty="0" smtClean="0"/>
          </a:p>
          <a:p>
            <a:r>
              <a:rPr lang="de-CH" dirty="0" err="1" smtClean="0"/>
              <a:t>Medida</a:t>
            </a:r>
            <a:r>
              <a:rPr lang="de-CH" dirty="0" smtClean="0"/>
              <a:t> de la </a:t>
            </a:r>
            <a:r>
              <a:rPr lang="de-CH" dirty="0" err="1" smtClean="0"/>
              <a:t>velocidad</a:t>
            </a:r>
            <a:r>
              <a:rPr lang="de-CH" dirty="0" smtClean="0"/>
              <a:t> del </a:t>
            </a:r>
            <a:r>
              <a:rPr lang="de-CH" dirty="0" err="1" smtClean="0"/>
              <a:t>flujo</a:t>
            </a:r>
            <a:r>
              <a:rPr lang="de-CH" dirty="0" smtClean="0"/>
              <a:t> </a:t>
            </a:r>
            <a:r>
              <a:rPr lang="de-CH" dirty="0" err="1" smtClean="0"/>
              <a:t>sanguíneo</a:t>
            </a:r>
            <a:r>
              <a:rPr lang="de-CH" dirty="0" smtClean="0"/>
              <a:t> en </a:t>
            </a:r>
            <a:r>
              <a:rPr lang="de-CH" dirty="0" err="1" smtClean="0"/>
              <a:t>una</a:t>
            </a:r>
            <a:r>
              <a:rPr lang="de-CH" dirty="0" smtClean="0"/>
              <a:t> </a:t>
            </a:r>
            <a:r>
              <a:rPr lang="de-CH" dirty="0" err="1" smtClean="0"/>
              <a:t>arteria</a:t>
            </a:r>
            <a:r>
              <a:rPr lang="de-CH" dirty="0" smtClean="0"/>
              <a:t>.</a:t>
            </a:r>
            <a:endParaRPr lang="fr-BE" dirty="0"/>
          </a:p>
        </p:txBody>
      </p:sp>
    </p:spTree>
    <p:extLst>
      <p:ext uri="{BB962C8B-B14F-4D97-AF65-F5344CB8AC3E}">
        <p14:creationId xmlns:p14="http://schemas.microsoft.com/office/powerpoint/2010/main" val="893661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24680"/>
            <a:ext cx="10515600" cy="1325563"/>
          </a:xfrm>
        </p:spPr>
        <p:txBody>
          <a:bodyPr/>
          <a:lstStyle/>
          <a:p>
            <a:r>
              <a:rPr lang="de-CH" dirty="0" err="1" smtClean="0"/>
              <a:t>Indice</a:t>
            </a:r>
            <a:r>
              <a:rPr lang="de-CH" dirty="0" smtClean="0"/>
              <a:t> de </a:t>
            </a:r>
            <a:r>
              <a:rPr lang="de-CH" dirty="0" err="1" smtClean="0"/>
              <a:t>refracción</a:t>
            </a:r>
            <a:endParaRPr lang="fr-BE" dirty="0"/>
          </a:p>
        </p:txBody>
      </p:sp>
      <p:pic>
        <p:nvPicPr>
          <p:cNvPr id="4" name="Content Placeholder 3"/>
          <p:cNvPicPr>
            <a:picLocks noGrp="1" noChangeAspect="1"/>
          </p:cNvPicPr>
          <p:nvPr>
            <p:ph idx="1"/>
          </p:nvPr>
        </p:nvPicPr>
        <p:blipFill>
          <a:blip r:embed="rId2"/>
          <a:stretch>
            <a:fillRect/>
          </a:stretch>
        </p:blipFill>
        <p:spPr>
          <a:xfrm>
            <a:off x="2780187" y="3788953"/>
            <a:ext cx="3318633" cy="1761615"/>
          </a:xfrm>
          <a:prstGeom prst="rect">
            <a:avLst/>
          </a:prstGeom>
        </p:spPr>
      </p:pic>
      <p:sp>
        <p:nvSpPr>
          <p:cNvPr id="6" name="TextBox 5"/>
          <p:cNvSpPr txBox="1"/>
          <p:nvPr/>
        </p:nvSpPr>
        <p:spPr>
          <a:xfrm>
            <a:off x="769937" y="1690660"/>
            <a:ext cx="4810125" cy="1200329"/>
          </a:xfrm>
          <a:prstGeom prst="rect">
            <a:avLst/>
          </a:prstGeom>
          <a:noFill/>
        </p:spPr>
        <p:txBody>
          <a:bodyPr wrap="square" rtlCol="0">
            <a:spAutoFit/>
          </a:bodyPr>
          <a:lstStyle/>
          <a:p>
            <a:r>
              <a:rPr lang="de-CH" dirty="0" err="1" smtClean="0">
                <a:solidFill>
                  <a:srgbClr val="FF0000"/>
                </a:solidFill>
              </a:rPr>
              <a:t>Índice</a:t>
            </a:r>
            <a:r>
              <a:rPr lang="de-CH" dirty="0" smtClean="0">
                <a:solidFill>
                  <a:srgbClr val="FF0000"/>
                </a:solidFill>
              </a:rPr>
              <a:t> de </a:t>
            </a:r>
            <a:r>
              <a:rPr lang="de-CH" dirty="0" err="1" smtClean="0">
                <a:solidFill>
                  <a:srgbClr val="FF0000"/>
                </a:solidFill>
              </a:rPr>
              <a:t>refracción</a:t>
            </a:r>
            <a:r>
              <a:rPr lang="de-CH" dirty="0" smtClean="0">
                <a:solidFill>
                  <a:srgbClr val="FF0000"/>
                </a:solidFill>
              </a:rPr>
              <a:t> de </a:t>
            </a:r>
            <a:r>
              <a:rPr lang="de-CH" dirty="0" err="1" smtClean="0">
                <a:solidFill>
                  <a:srgbClr val="FF0000"/>
                </a:solidFill>
              </a:rPr>
              <a:t>un</a:t>
            </a:r>
            <a:r>
              <a:rPr lang="de-CH" dirty="0" smtClean="0">
                <a:solidFill>
                  <a:srgbClr val="FF0000"/>
                </a:solidFill>
              </a:rPr>
              <a:t> medio</a:t>
            </a:r>
          </a:p>
          <a:p>
            <a:endParaRPr lang="de-CH" dirty="0"/>
          </a:p>
          <a:p>
            <a:r>
              <a:rPr lang="de-CH" dirty="0" smtClean="0"/>
              <a:t>Es la </a:t>
            </a:r>
            <a:r>
              <a:rPr lang="de-CH" dirty="0" err="1" smtClean="0"/>
              <a:t>relación</a:t>
            </a:r>
            <a:r>
              <a:rPr lang="de-CH" dirty="0" smtClean="0"/>
              <a:t> entre la </a:t>
            </a:r>
            <a:r>
              <a:rPr lang="de-CH" dirty="0" err="1" smtClean="0"/>
              <a:t>velocidad</a:t>
            </a:r>
            <a:r>
              <a:rPr lang="de-CH" dirty="0" smtClean="0"/>
              <a:t> de la </a:t>
            </a:r>
            <a:r>
              <a:rPr lang="de-CH" dirty="0" err="1" smtClean="0"/>
              <a:t>luz</a:t>
            </a:r>
            <a:r>
              <a:rPr lang="de-CH" dirty="0" smtClean="0"/>
              <a:t> en </a:t>
            </a:r>
            <a:r>
              <a:rPr lang="de-CH" dirty="0" err="1" smtClean="0"/>
              <a:t>el</a:t>
            </a:r>
            <a:r>
              <a:rPr lang="de-CH" dirty="0" smtClean="0"/>
              <a:t> </a:t>
            </a:r>
            <a:r>
              <a:rPr lang="de-CH" dirty="0" err="1" smtClean="0"/>
              <a:t>vacío</a:t>
            </a:r>
            <a:r>
              <a:rPr lang="de-CH" dirty="0" smtClean="0"/>
              <a:t> y la de la </a:t>
            </a:r>
            <a:r>
              <a:rPr lang="de-CH" dirty="0" err="1" smtClean="0"/>
              <a:t>luz</a:t>
            </a:r>
            <a:r>
              <a:rPr lang="de-CH" dirty="0" smtClean="0"/>
              <a:t> en </a:t>
            </a:r>
            <a:r>
              <a:rPr lang="de-CH" dirty="0" err="1" smtClean="0"/>
              <a:t>ese</a:t>
            </a:r>
            <a:r>
              <a:rPr lang="de-CH" dirty="0" smtClean="0"/>
              <a:t> medio.</a:t>
            </a:r>
            <a:endParaRPr lang="fr-BE" dirty="0"/>
          </a:p>
        </p:txBody>
      </p:sp>
      <p:pic>
        <p:nvPicPr>
          <p:cNvPr id="7" name="Picture 6"/>
          <p:cNvPicPr>
            <a:picLocks noChangeAspect="1"/>
          </p:cNvPicPr>
          <p:nvPr/>
        </p:nvPicPr>
        <p:blipFill>
          <a:blip r:embed="rId3"/>
          <a:stretch>
            <a:fillRect/>
          </a:stretch>
        </p:blipFill>
        <p:spPr>
          <a:xfrm>
            <a:off x="334168" y="3660617"/>
            <a:ext cx="2195512" cy="1744820"/>
          </a:xfrm>
          <a:prstGeom prst="rect">
            <a:avLst/>
          </a:prstGeom>
        </p:spPr>
      </p:pic>
      <p:pic>
        <p:nvPicPr>
          <p:cNvPr id="8" name="Picture 7"/>
          <p:cNvPicPr>
            <a:picLocks noChangeAspect="1"/>
          </p:cNvPicPr>
          <p:nvPr/>
        </p:nvPicPr>
        <p:blipFill>
          <a:blip r:embed="rId4"/>
          <a:stretch>
            <a:fillRect/>
          </a:stretch>
        </p:blipFill>
        <p:spPr>
          <a:xfrm>
            <a:off x="7679254" y="3660617"/>
            <a:ext cx="3686175" cy="2581275"/>
          </a:xfrm>
          <a:prstGeom prst="rect">
            <a:avLst/>
          </a:prstGeom>
        </p:spPr>
      </p:pic>
      <p:pic>
        <p:nvPicPr>
          <p:cNvPr id="5" name="Picture 4"/>
          <p:cNvPicPr>
            <a:picLocks noChangeAspect="1"/>
          </p:cNvPicPr>
          <p:nvPr/>
        </p:nvPicPr>
        <p:blipFill>
          <a:blip r:embed="rId5"/>
          <a:stretch>
            <a:fillRect/>
          </a:stretch>
        </p:blipFill>
        <p:spPr>
          <a:xfrm>
            <a:off x="5766183" y="288543"/>
            <a:ext cx="6016399" cy="2855710"/>
          </a:xfrm>
          <a:prstGeom prst="rect">
            <a:avLst/>
          </a:prstGeom>
        </p:spPr>
      </p:pic>
    </p:spTree>
    <p:extLst>
      <p:ext uri="{BB962C8B-B14F-4D97-AF65-F5344CB8AC3E}">
        <p14:creationId xmlns:p14="http://schemas.microsoft.com/office/powerpoint/2010/main" val="619062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Refracción</a:t>
            </a:r>
            <a:endParaRPr lang="fr-BE" dirty="0"/>
          </a:p>
        </p:txBody>
      </p:sp>
      <p:sp>
        <p:nvSpPr>
          <p:cNvPr id="3" name="TextBox 2"/>
          <p:cNvSpPr txBox="1"/>
          <p:nvPr/>
        </p:nvSpPr>
        <p:spPr>
          <a:xfrm>
            <a:off x="979487" y="1848822"/>
            <a:ext cx="9695030" cy="4955203"/>
          </a:xfrm>
          <a:prstGeom prst="rect">
            <a:avLst/>
          </a:prstGeom>
          <a:noFill/>
        </p:spPr>
        <p:txBody>
          <a:bodyPr wrap="square" rtlCol="0">
            <a:spAutoFit/>
          </a:bodyPr>
          <a:lstStyle/>
          <a:p>
            <a:r>
              <a:rPr lang="de-CH" sz="2800" dirty="0" smtClean="0"/>
              <a:t>Luz </a:t>
            </a:r>
            <a:r>
              <a:rPr lang="de-CH" sz="2800" dirty="0" err="1" smtClean="0"/>
              <a:t>que</a:t>
            </a:r>
            <a:r>
              <a:rPr lang="de-CH" sz="2800" dirty="0" smtClean="0"/>
              <a:t> </a:t>
            </a:r>
            <a:r>
              <a:rPr lang="de-CH" sz="2800" dirty="0" err="1" smtClean="0"/>
              <a:t>viaja</a:t>
            </a:r>
            <a:r>
              <a:rPr lang="de-CH" sz="2800" dirty="0" smtClean="0"/>
              <a:t> </a:t>
            </a:r>
            <a:r>
              <a:rPr lang="de-CH" sz="2800" dirty="0" err="1" smtClean="0"/>
              <a:t>por</a:t>
            </a:r>
            <a:r>
              <a:rPr lang="de-CH" sz="2800" dirty="0" smtClean="0"/>
              <a:t> </a:t>
            </a:r>
            <a:r>
              <a:rPr lang="de-CH" sz="2800" dirty="0" err="1" smtClean="0"/>
              <a:t>medios</a:t>
            </a:r>
            <a:r>
              <a:rPr lang="de-CH" sz="2800" dirty="0" smtClean="0"/>
              <a:t> de </a:t>
            </a:r>
            <a:r>
              <a:rPr lang="de-CH" sz="2800" dirty="0" err="1" smtClean="0"/>
              <a:t>densidades</a:t>
            </a:r>
            <a:r>
              <a:rPr lang="de-CH" sz="2800" dirty="0" smtClean="0"/>
              <a:t> </a:t>
            </a:r>
            <a:r>
              <a:rPr lang="de-CH" sz="2800" dirty="0" err="1" smtClean="0"/>
              <a:t>diferentes</a:t>
            </a:r>
            <a:r>
              <a:rPr lang="de-CH" sz="2800" dirty="0" smtClean="0"/>
              <a:t>   v=f.</a:t>
            </a:r>
            <a:r>
              <a:rPr lang="el-GR" sz="2800" dirty="0" smtClean="0"/>
              <a:t>λ</a:t>
            </a:r>
            <a:endParaRPr lang="de-CH" sz="2800" dirty="0" smtClean="0"/>
          </a:p>
          <a:p>
            <a:endParaRPr lang="de-CH" sz="2800" dirty="0"/>
          </a:p>
          <a:p>
            <a:r>
              <a:rPr lang="de-CH" sz="2800" dirty="0" err="1" smtClean="0">
                <a:solidFill>
                  <a:srgbClr val="FF0000"/>
                </a:solidFill>
              </a:rPr>
              <a:t>Desde</a:t>
            </a:r>
            <a:r>
              <a:rPr lang="de-CH" sz="2800" dirty="0" smtClean="0">
                <a:solidFill>
                  <a:srgbClr val="FF0000"/>
                </a:solidFill>
              </a:rPr>
              <a:t> </a:t>
            </a:r>
            <a:r>
              <a:rPr lang="de-CH" sz="2800" dirty="0" err="1" smtClean="0">
                <a:solidFill>
                  <a:srgbClr val="FF0000"/>
                </a:solidFill>
              </a:rPr>
              <a:t>un</a:t>
            </a:r>
            <a:r>
              <a:rPr lang="de-CH" sz="2800" dirty="0" smtClean="0">
                <a:solidFill>
                  <a:srgbClr val="FF0000"/>
                </a:solidFill>
              </a:rPr>
              <a:t> medio </a:t>
            </a:r>
            <a:r>
              <a:rPr lang="de-CH" sz="2800" dirty="0" err="1" smtClean="0">
                <a:solidFill>
                  <a:srgbClr val="FF0000"/>
                </a:solidFill>
              </a:rPr>
              <a:t>menos</a:t>
            </a:r>
            <a:r>
              <a:rPr lang="de-CH" sz="2800" dirty="0" smtClean="0">
                <a:solidFill>
                  <a:srgbClr val="FF0000"/>
                </a:solidFill>
              </a:rPr>
              <a:t> </a:t>
            </a:r>
            <a:r>
              <a:rPr lang="de-CH" sz="2800" dirty="0" err="1" smtClean="0">
                <a:solidFill>
                  <a:srgbClr val="FF0000"/>
                </a:solidFill>
              </a:rPr>
              <a:t>denso</a:t>
            </a:r>
            <a:r>
              <a:rPr lang="de-CH" sz="2800" dirty="0" smtClean="0">
                <a:solidFill>
                  <a:srgbClr val="FF0000"/>
                </a:solidFill>
              </a:rPr>
              <a:t> ( n </a:t>
            </a:r>
            <a:r>
              <a:rPr lang="de-CH" sz="2800" dirty="0" err="1" smtClean="0">
                <a:solidFill>
                  <a:srgbClr val="FF0000"/>
                </a:solidFill>
              </a:rPr>
              <a:t>menor</a:t>
            </a:r>
            <a:r>
              <a:rPr lang="de-CH" sz="2800" dirty="0" smtClean="0">
                <a:solidFill>
                  <a:srgbClr val="FF0000"/>
                </a:solidFill>
              </a:rPr>
              <a:t>)  a uno </a:t>
            </a:r>
            <a:r>
              <a:rPr lang="de-CH" sz="2800" dirty="0" err="1" smtClean="0">
                <a:solidFill>
                  <a:srgbClr val="FF0000"/>
                </a:solidFill>
              </a:rPr>
              <a:t>más</a:t>
            </a:r>
            <a:r>
              <a:rPr lang="de-CH" sz="2800" dirty="0" smtClean="0">
                <a:solidFill>
                  <a:srgbClr val="FF0000"/>
                </a:solidFill>
              </a:rPr>
              <a:t> </a:t>
            </a:r>
            <a:r>
              <a:rPr lang="de-CH" sz="2800" dirty="0" err="1" smtClean="0">
                <a:solidFill>
                  <a:srgbClr val="FF0000"/>
                </a:solidFill>
              </a:rPr>
              <a:t>denso</a:t>
            </a:r>
            <a:r>
              <a:rPr lang="de-CH" sz="2800" dirty="0" smtClean="0">
                <a:solidFill>
                  <a:srgbClr val="FF0000"/>
                </a:solidFill>
              </a:rPr>
              <a:t> ( n </a:t>
            </a:r>
            <a:r>
              <a:rPr lang="de-CH" sz="2800" dirty="0" err="1" smtClean="0">
                <a:solidFill>
                  <a:srgbClr val="FF0000"/>
                </a:solidFill>
              </a:rPr>
              <a:t>mayor</a:t>
            </a:r>
            <a:r>
              <a:rPr lang="de-CH" sz="2800" dirty="0" smtClean="0">
                <a:solidFill>
                  <a:srgbClr val="FF0000"/>
                </a:solidFill>
              </a:rPr>
              <a:t>):</a:t>
            </a:r>
          </a:p>
          <a:p>
            <a:endParaRPr lang="de-CH" sz="2800" dirty="0"/>
          </a:p>
          <a:p>
            <a:r>
              <a:rPr lang="de-CH" sz="2800" dirty="0" smtClean="0"/>
              <a:t>La </a:t>
            </a:r>
            <a:r>
              <a:rPr lang="de-CH" sz="2800" dirty="0" err="1" smtClean="0"/>
              <a:t>luz</a:t>
            </a:r>
            <a:r>
              <a:rPr lang="de-CH" sz="2800" dirty="0" smtClean="0"/>
              <a:t> se </a:t>
            </a:r>
            <a:r>
              <a:rPr lang="de-CH" sz="2800" dirty="0" err="1" smtClean="0"/>
              <a:t>mueve</a:t>
            </a:r>
            <a:r>
              <a:rPr lang="de-CH" sz="2800" dirty="0" smtClean="0"/>
              <a:t> </a:t>
            </a:r>
            <a:r>
              <a:rPr lang="de-CH" sz="2800" dirty="0" err="1" smtClean="0"/>
              <a:t>más</a:t>
            </a:r>
            <a:r>
              <a:rPr lang="de-CH" sz="2800" dirty="0" smtClean="0"/>
              <a:t> </a:t>
            </a:r>
            <a:r>
              <a:rPr lang="de-CH" sz="2800" dirty="0" err="1" smtClean="0"/>
              <a:t>despacio</a:t>
            </a:r>
            <a:endParaRPr lang="de-CH" sz="2800" dirty="0" smtClean="0"/>
          </a:p>
          <a:p>
            <a:r>
              <a:rPr lang="de-CH" sz="2800" dirty="0" smtClean="0"/>
              <a:t>La </a:t>
            </a:r>
            <a:r>
              <a:rPr lang="de-CH" sz="2800" dirty="0" err="1" smtClean="0"/>
              <a:t>frecuencia</a:t>
            </a:r>
            <a:r>
              <a:rPr lang="de-CH" sz="2800" dirty="0" smtClean="0"/>
              <a:t> NO </a:t>
            </a:r>
            <a:r>
              <a:rPr lang="de-CH" sz="2800" dirty="0" err="1" smtClean="0"/>
              <a:t>cambia</a:t>
            </a:r>
            <a:endParaRPr lang="de-CH" sz="2800" dirty="0" smtClean="0"/>
          </a:p>
          <a:p>
            <a:r>
              <a:rPr lang="de-CH" sz="2800" dirty="0" smtClean="0"/>
              <a:t>La </a:t>
            </a:r>
            <a:r>
              <a:rPr lang="de-CH" sz="2800" dirty="0" err="1" smtClean="0"/>
              <a:t>longitud</a:t>
            </a:r>
            <a:r>
              <a:rPr lang="de-CH" sz="2800" dirty="0" smtClean="0"/>
              <a:t> de </a:t>
            </a:r>
            <a:r>
              <a:rPr lang="de-CH" sz="2800" dirty="0" err="1" smtClean="0"/>
              <a:t>onda</a:t>
            </a:r>
            <a:r>
              <a:rPr lang="de-CH" sz="2800" dirty="0" smtClean="0"/>
              <a:t> es </a:t>
            </a:r>
            <a:r>
              <a:rPr lang="de-CH" sz="2800" dirty="0" err="1" smtClean="0"/>
              <a:t>mas</a:t>
            </a:r>
            <a:r>
              <a:rPr lang="de-CH" sz="2800" dirty="0" smtClean="0"/>
              <a:t> </a:t>
            </a:r>
            <a:r>
              <a:rPr lang="de-CH" sz="2800" dirty="0" err="1" smtClean="0"/>
              <a:t>corta</a:t>
            </a:r>
            <a:endParaRPr lang="de-CH" sz="2800" dirty="0" smtClean="0"/>
          </a:p>
          <a:p>
            <a:r>
              <a:rPr lang="de-CH" sz="2800" dirty="0" smtClean="0"/>
              <a:t>La </a:t>
            </a:r>
            <a:r>
              <a:rPr lang="de-CH" sz="2800" dirty="0" err="1" smtClean="0"/>
              <a:t>luz</a:t>
            </a:r>
            <a:r>
              <a:rPr lang="de-CH" sz="2800" dirty="0" smtClean="0"/>
              <a:t> se </a:t>
            </a:r>
            <a:r>
              <a:rPr lang="de-CH" sz="2800" dirty="0" err="1" smtClean="0"/>
              <a:t>desvía</a:t>
            </a:r>
            <a:r>
              <a:rPr lang="de-CH" sz="2800" dirty="0" smtClean="0"/>
              <a:t> </a:t>
            </a:r>
            <a:r>
              <a:rPr lang="de-CH" sz="2800" dirty="0" err="1" smtClean="0"/>
              <a:t>hacia</a:t>
            </a:r>
            <a:r>
              <a:rPr lang="de-CH" sz="2800" dirty="0" smtClean="0"/>
              <a:t> la normal</a:t>
            </a:r>
          </a:p>
          <a:p>
            <a:endParaRPr lang="de-CH" dirty="0"/>
          </a:p>
          <a:p>
            <a:r>
              <a:rPr lang="de-CH" dirty="0" smtClean="0"/>
              <a:t> </a:t>
            </a:r>
            <a:endParaRPr lang="fr-BE" dirty="0"/>
          </a:p>
        </p:txBody>
      </p:sp>
    </p:spTree>
    <p:extLst>
      <p:ext uri="{BB962C8B-B14F-4D97-AF65-F5344CB8AC3E}">
        <p14:creationId xmlns:p14="http://schemas.microsoft.com/office/powerpoint/2010/main" val="454034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Efectos</a:t>
            </a:r>
            <a:r>
              <a:rPr lang="de-CH" dirty="0" smtClean="0"/>
              <a:t> </a:t>
            </a:r>
            <a:r>
              <a:rPr lang="de-CH" dirty="0" err="1" smtClean="0"/>
              <a:t>debidos</a:t>
            </a:r>
            <a:r>
              <a:rPr lang="de-CH" dirty="0" smtClean="0"/>
              <a:t> a la </a:t>
            </a:r>
            <a:r>
              <a:rPr lang="de-CH" dirty="0" err="1" smtClean="0"/>
              <a:t>refracción</a:t>
            </a:r>
            <a:endParaRPr lang="fr-BE" dirty="0"/>
          </a:p>
        </p:txBody>
      </p:sp>
      <p:pic>
        <p:nvPicPr>
          <p:cNvPr id="3" name="Picture 2"/>
          <p:cNvPicPr>
            <a:picLocks noChangeAspect="1"/>
          </p:cNvPicPr>
          <p:nvPr/>
        </p:nvPicPr>
        <p:blipFill>
          <a:blip r:embed="rId2"/>
          <a:stretch>
            <a:fillRect/>
          </a:stretch>
        </p:blipFill>
        <p:spPr>
          <a:xfrm>
            <a:off x="4469784" y="2720103"/>
            <a:ext cx="1971959" cy="2443514"/>
          </a:xfrm>
          <a:prstGeom prst="rect">
            <a:avLst/>
          </a:prstGeom>
        </p:spPr>
      </p:pic>
      <p:sp>
        <p:nvSpPr>
          <p:cNvPr id="5" name="TextBox 4"/>
          <p:cNvSpPr txBox="1"/>
          <p:nvPr/>
        </p:nvSpPr>
        <p:spPr>
          <a:xfrm>
            <a:off x="838200" y="2292824"/>
            <a:ext cx="2879677" cy="1754326"/>
          </a:xfrm>
          <a:prstGeom prst="rect">
            <a:avLst/>
          </a:prstGeom>
          <a:noFill/>
        </p:spPr>
        <p:txBody>
          <a:bodyPr wrap="square" rtlCol="0">
            <a:spAutoFit/>
          </a:bodyPr>
          <a:lstStyle/>
          <a:p>
            <a:r>
              <a:rPr lang="de-CH" dirty="0" smtClean="0"/>
              <a:t>Para </a:t>
            </a:r>
            <a:r>
              <a:rPr lang="de-CH" dirty="0" err="1" smtClean="0"/>
              <a:t>un</a:t>
            </a:r>
            <a:r>
              <a:rPr lang="de-CH" dirty="0" smtClean="0"/>
              <a:t> </a:t>
            </a:r>
            <a:r>
              <a:rPr lang="de-CH" dirty="0" err="1" smtClean="0"/>
              <a:t>observador</a:t>
            </a:r>
            <a:r>
              <a:rPr lang="de-CH" dirty="0" smtClean="0"/>
              <a:t> de </a:t>
            </a:r>
            <a:r>
              <a:rPr lang="de-CH" dirty="0" err="1" smtClean="0"/>
              <a:t>pie</a:t>
            </a:r>
            <a:r>
              <a:rPr lang="de-CH" dirty="0" smtClean="0"/>
              <a:t> al </a:t>
            </a:r>
            <a:r>
              <a:rPr lang="de-CH" dirty="0" err="1" smtClean="0"/>
              <a:t>lado</a:t>
            </a:r>
            <a:r>
              <a:rPr lang="de-CH" dirty="0" smtClean="0"/>
              <a:t> de </a:t>
            </a:r>
            <a:r>
              <a:rPr lang="de-CH" dirty="0" err="1" smtClean="0"/>
              <a:t>una</a:t>
            </a:r>
            <a:r>
              <a:rPr lang="de-CH" dirty="0" smtClean="0"/>
              <a:t> </a:t>
            </a:r>
            <a:r>
              <a:rPr lang="de-CH" dirty="0" err="1" smtClean="0"/>
              <a:t>piscina</a:t>
            </a:r>
            <a:r>
              <a:rPr lang="de-CH" dirty="0" smtClean="0"/>
              <a:t>, los </a:t>
            </a:r>
            <a:r>
              <a:rPr lang="de-CH" dirty="0" err="1" smtClean="0"/>
              <a:t>objetos</a:t>
            </a:r>
            <a:r>
              <a:rPr lang="de-CH" dirty="0" smtClean="0"/>
              <a:t> </a:t>
            </a:r>
            <a:r>
              <a:rPr lang="de-CH" dirty="0" err="1" smtClean="0"/>
              <a:t>sumergidos</a:t>
            </a:r>
            <a:r>
              <a:rPr lang="de-CH" dirty="0" smtClean="0"/>
              <a:t> </a:t>
            </a:r>
            <a:r>
              <a:rPr lang="de-CH" dirty="0" err="1" smtClean="0"/>
              <a:t>parecen</a:t>
            </a:r>
            <a:r>
              <a:rPr lang="de-CH" dirty="0" smtClean="0"/>
              <a:t> </a:t>
            </a:r>
            <a:r>
              <a:rPr lang="de-CH" dirty="0" err="1" smtClean="0"/>
              <a:t>encontrarse</a:t>
            </a:r>
            <a:r>
              <a:rPr lang="de-CH" dirty="0" smtClean="0"/>
              <a:t> </a:t>
            </a:r>
            <a:r>
              <a:rPr lang="de-CH" dirty="0" err="1" smtClean="0"/>
              <a:t>más</a:t>
            </a:r>
            <a:r>
              <a:rPr lang="de-CH" dirty="0" smtClean="0"/>
              <a:t> </a:t>
            </a:r>
            <a:r>
              <a:rPr lang="de-CH" dirty="0" err="1" smtClean="0"/>
              <a:t>cerca</a:t>
            </a:r>
            <a:r>
              <a:rPr lang="de-CH" dirty="0" smtClean="0"/>
              <a:t> de la </a:t>
            </a:r>
            <a:r>
              <a:rPr lang="de-CH" dirty="0" err="1" smtClean="0"/>
              <a:t>superficie</a:t>
            </a:r>
            <a:r>
              <a:rPr lang="de-CH" dirty="0" smtClean="0"/>
              <a:t> de </a:t>
            </a:r>
            <a:r>
              <a:rPr lang="de-CH" dirty="0" err="1" smtClean="0"/>
              <a:t>lo</a:t>
            </a:r>
            <a:r>
              <a:rPr lang="de-CH" dirty="0" smtClean="0"/>
              <a:t> </a:t>
            </a:r>
            <a:r>
              <a:rPr lang="de-CH" dirty="0" err="1" smtClean="0"/>
              <a:t>que</a:t>
            </a:r>
            <a:r>
              <a:rPr lang="de-CH" dirty="0" smtClean="0"/>
              <a:t> </a:t>
            </a:r>
            <a:r>
              <a:rPr lang="de-CH" dirty="0" err="1" smtClean="0"/>
              <a:t>están</a:t>
            </a:r>
            <a:r>
              <a:rPr lang="de-CH" dirty="0" smtClean="0"/>
              <a:t> </a:t>
            </a:r>
            <a:r>
              <a:rPr lang="de-CH" dirty="0" err="1" smtClean="0"/>
              <a:t>realmente</a:t>
            </a:r>
            <a:r>
              <a:rPr lang="de-CH" dirty="0" smtClean="0"/>
              <a:t>.</a:t>
            </a:r>
            <a:endParaRPr lang="fr-BE" dirty="0"/>
          </a:p>
        </p:txBody>
      </p:sp>
      <p:pic>
        <p:nvPicPr>
          <p:cNvPr id="7" name="Picture 6"/>
          <p:cNvPicPr>
            <a:picLocks noChangeAspect="1"/>
          </p:cNvPicPr>
          <p:nvPr/>
        </p:nvPicPr>
        <p:blipFill>
          <a:blip r:embed="rId3"/>
          <a:stretch>
            <a:fillRect/>
          </a:stretch>
        </p:blipFill>
        <p:spPr>
          <a:xfrm>
            <a:off x="8664053" y="4148564"/>
            <a:ext cx="2588545" cy="1747268"/>
          </a:xfrm>
          <a:prstGeom prst="rect">
            <a:avLst/>
          </a:prstGeom>
        </p:spPr>
      </p:pic>
      <p:sp>
        <p:nvSpPr>
          <p:cNvPr id="8" name="TextBox 7"/>
          <p:cNvSpPr txBox="1"/>
          <p:nvPr/>
        </p:nvSpPr>
        <p:spPr>
          <a:xfrm>
            <a:off x="8664053" y="3123820"/>
            <a:ext cx="2458872" cy="923330"/>
          </a:xfrm>
          <a:prstGeom prst="rect">
            <a:avLst/>
          </a:prstGeom>
          <a:noFill/>
        </p:spPr>
        <p:txBody>
          <a:bodyPr wrap="square" rtlCol="0">
            <a:spAutoFit/>
          </a:bodyPr>
          <a:lstStyle/>
          <a:p>
            <a:r>
              <a:rPr lang="de-CH" dirty="0" err="1" smtClean="0"/>
              <a:t>Posición</a:t>
            </a:r>
            <a:r>
              <a:rPr lang="de-CH" dirty="0" smtClean="0"/>
              <a:t> de las </a:t>
            </a:r>
            <a:r>
              <a:rPr lang="de-CH" dirty="0" err="1" smtClean="0"/>
              <a:t>estrellas</a:t>
            </a:r>
            <a:r>
              <a:rPr lang="de-CH" dirty="0" smtClean="0"/>
              <a:t> </a:t>
            </a:r>
            <a:r>
              <a:rPr lang="de-CH" dirty="0" err="1" smtClean="0"/>
              <a:t>debido</a:t>
            </a:r>
            <a:r>
              <a:rPr lang="de-CH" dirty="0" smtClean="0"/>
              <a:t> a la </a:t>
            </a:r>
            <a:r>
              <a:rPr lang="de-CH" dirty="0" err="1" smtClean="0"/>
              <a:t>refracción</a:t>
            </a:r>
            <a:r>
              <a:rPr lang="de-CH" dirty="0" smtClean="0"/>
              <a:t> </a:t>
            </a:r>
            <a:r>
              <a:rPr lang="de-CH" dirty="0" err="1" smtClean="0"/>
              <a:t>atmosférica</a:t>
            </a:r>
            <a:endParaRPr lang="fr-BE" dirty="0"/>
          </a:p>
        </p:txBody>
      </p:sp>
    </p:spTree>
    <p:extLst>
      <p:ext uri="{BB962C8B-B14F-4D97-AF65-F5344CB8AC3E}">
        <p14:creationId xmlns:p14="http://schemas.microsoft.com/office/powerpoint/2010/main" val="1690584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Ángulo</a:t>
            </a:r>
            <a:r>
              <a:rPr lang="de-CH" dirty="0" smtClean="0"/>
              <a:t> </a:t>
            </a:r>
            <a:r>
              <a:rPr lang="de-CH" dirty="0" err="1" smtClean="0"/>
              <a:t>límite</a:t>
            </a:r>
            <a:r>
              <a:rPr lang="de-CH" dirty="0" smtClean="0"/>
              <a:t> y </a:t>
            </a:r>
            <a:r>
              <a:rPr lang="de-CH" dirty="0" err="1" smtClean="0"/>
              <a:t>Reflexión</a:t>
            </a:r>
            <a:r>
              <a:rPr lang="de-CH" dirty="0" smtClean="0"/>
              <a:t> total</a:t>
            </a:r>
            <a:endParaRPr lang="fr-BE" dirty="0"/>
          </a:p>
        </p:txBody>
      </p:sp>
      <p:sp>
        <p:nvSpPr>
          <p:cNvPr id="6" name="TextBox 5"/>
          <p:cNvSpPr txBox="1"/>
          <p:nvPr/>
        </p:nvSpPr>
        <p:spPr>
          <a:xfrm>
            <a:off x="838200" y="2430379"/>
            <a:ext cx="4038600" cy="3139321"/>
          </a:xfrm>
          <a:prstGeom prst="rect">
            <a:avLst/>
          </a:prstGeom>
          <a:noFill/>
        </p:spPr>
        <p:txBody>
          <a:bodyPr wrap="square" rtlCol="0">
            <a:spAutoFit/>
          </a:bodyPr>
          <a:lstStyle/>
          <a:p>
            <a:r>
              <a:rPr lang="de-CH" dirty="0" err="1" smtClean="0"/>
              <a:t>Cuando</a:t>
            </a:r>
            <a:r>
              <a:rPr lang="de-CH" dirty="0" smtClean="0"/>
              <a:t> la </a:t>
            </a:r>
            <a:r>
              <a:rPr lang="de-CH" dirty="0" err="1" smtClean="0"/>
              <a:t>luz</a:t>
            </a:r>
            <a:r>
              <a:rPr lang="de-CH" dirty="0" smtClean="0"/>
              <a:t> </a:t>
            </a:r>
            <a:r>
              <a:rPr lang="de-CH" dirty="0" err="1" smtClean="0"/>
              <a:t>pasa</a:t>
            </a:r>
            <a:r>
              <a:rPr lang="de-CH" dirty="0" smtClean="0"/>
              <a:t> </a:t>
            </a:r>
            <a:r>
              <a:rPr lang="de-CH" dirty="0" err="1" smtClean="0"/>
              <a:t>desde</a:t>
            </a:r>
            <a:r>
              <a:rPr lang="de-CH" dirty="0" smtClean="0"/>
              <a:t> </a:t>
            </a:r>
            <a:r>
              <a:rPr lang="de-CH" dirty="0" err="1" smtClean="0"/>
              <a:t>un</a:t>
            </a:r>
            <a:r>
              <a:rPr lang="de-CH" dirty="0" smtClean="0"/>
              <a:t> medio de </a:t>
            </a:r>
            <a:r>
              <a:rPr lang="de-CH" dirty="0" err="1" smtClean="0"/>
              <a:t>mayor</a:t>
            </a:r>
            <a:r>
              <a:rPr lang="de-CH" dirty="0" smtClean="0"/>
              <a:t> </a:t>
            </a:r>
            <a:r>
              <a:rPr lang="de-CH" dirty="0" err="1" smtClean="0"/>
              <a:t>índice</a:t>
            </a:r>
            <a:r>
              <a:rPr lang="de-CH" dirty="0" smtClean="0"/>
              <a:t> de </a:t>
            </a:r>
            <a:r>
              <a:rPr lang="de-CH" dirty="0" err="1" smtClean="0"/>
              <a:t>refracción</a:t>
            </a:r>
            <a:r>
              <a:rPr lang="de-CH" dirty="0" smtClean="0"/>
              <a:t> </a:t>
            </a:r>
            <a:r>
              <a:rPr lang="de-CH" dirty="0" err="1" smtClean="0"/>
              <a:t>hacia</a:t>
            </a:r>
            <a:r>
              <a:rPr lang="de-CH" dirty="0" smtClean="0"/>
              <a:t> uno de </a:t>
            </a:r>
            <a:r>
              <a:rPr lang="de-CH" dirty="0" err="1" smtClean="0"/>
              <a:t>menor</a:t>
            </a:r>
            <a:r>
              <a:rPr lang="de-CH" dirty="0" smtClean="0"/>
              <a:t> </a:t>
            </a:r>
            <a:r>
              <a:rPr lang="de-CH" dirty="0" err="1" smtClean="0"/>
              <a:t>índice</a:t>
            </a:r>
            <a:r>
              <a:rPr lang="de-CH" dirty="0" smtClean="0"/>
              <a:t> de </a:t>
            </a:r>
            <a:r>
              <a:rPr lang="de-CH" dirty="0" err="1" smtClean="0"/>
              <a:t>refracción</a:t>
            </a:r>
            <a:r>
              <a:rPr lang="de-CH" dirty="0" smtClean="0"/>
              <a:t>, NO </a:t>
            </a:r>
            <a:r>
              <a:rPr lang="de-CH" dirty="0" err="1" smtClean="0"/>
              <a:t>existe</a:t>
            </a:r>
            <a:r>
              <a:rPr lang="de-CH" dirty="0" smtClean="0"/>
              <a:t> </a:t>
            </a:r>
            <a:r>
              <a:rPr lang="de-CH" dirty="0" err="1" smtClean="0"/>
              <a:t>refracción</a:t>
            </a:r>
            <a:r>
              <a:rPr lang="de-CH" dirty="0" smtClean="0"/>
              <a:t> si </a:t>
            </a:r>
            <a:r>
              <a:rPr lang="de-CH" dirty="0" err="1" smtClean="0"/>
              <a:t>el</a:t>
            </a:r>
            <a:r>
              <a:rPr lang="de-CH" dirty="0" smtClean="0"/>
              <a:t> </a:t>
            </a:r>
            <a:r>
              <a:rPr lang="de-CH" dirty="0" err="1" smtClean="0"/>
              <a:t>ángulo</a:t>
            </a:r>
            <a:r>
              <a:rPr lang="de-CH" dirty="0" smtClean="0"/>
              <a:t> de </a:t>
            </a:r>
            <a:r>
              <a:rPr lang="de-CH" dirty="0" err="1" smtClean="0"/>
              <a:t>incidencia</a:t>
            </a:r>
            <a:r>
              <a:rPr lang="de-CH" dirty="0" smtClean="0"/>
              <a:t> es </a:t>
            </a:r>
            <a:r>
              <a:rPr lang="de-CH" dirty="0" err="1" smtClean="0"/>
              <a:t>mayor</a:t>
            </a:r>
            <a:r>
              <a:rPr lang="de-CH" dirty="0" smtClean="0"/>
              <a:t> </a:t>
            </a:r>
            <a:r>
              <a:rPr lang="de-CH" dirty="0" err="1" smtClean="0"/>
              <a:t>que</a:t>
            </a:r>
            <a:r>
              <a:rPr lang="de-CH" dirty="0" smtClean="0"/>
              <a:t> </a:t>
            </a:r>
            <a:r>
              <a:rPr lang="de-CH" dirty="0" err="1" smtClean="0"/>
              <a:t>un</a:t>
            </a:r>
            <a:r>
              <a:rPr lang="de-CH" dirty="0" smtClean="0"/>
              <a:t> </a:t>
            </a:r>
            <a:r>
              <a:rPr lang="de-CH" dirty="0" err="1" smtClean="0"/>
              <a:t>cierto</a:t>
            </a:r>
            <a:r>
              <a:rPr lang="de-CH" dirty="0" smtClean="0"/>
              <a:t> </a:t>
            </a:r>
            <a:r>
              <a:rPr lang="de-CH" dirty="0" err="1" smtClean="0"/>
              <a:t>valor</a:t>
            </a:r>
            <a:r>
              <a:rPr lang="de-CH" dirty="0" smtClean="0"/>
              <a:t>.</a:t>
            </a:r>
          </a:p>
          <a:p>
            <a:endParaRPr lang="de-CH" dirty="0"/>
          </a:p>
          <a:p>
            <a:r>
              <a:rPr lang="de-CH" dirty="0" smtClean="0"/>
              <a:t>A </a:t>
            </a:r>
            <a:r>
              <a:rPr lang="de-CH" dirty="0" err="1" smtClean="0"/>
              <a:t>este</a:t>
            </a:r>
            <a:r>
              <a:rPr lang="de-CH" dirty="0" smtClean="0"/>
              <a:t> </a:t>
            </a:r>
            <a:r>
              <a:rPr lang="de-CH" dirty="0" err="1" smtClean="0"/>
              <a:t>ángulo</a:t>
            </a:r>
            <a:r>
              <a:rPr lang="de-CH" dirty="0" smtClean="0"/>
              <a:t> se le </a:t>
            </a:r>
            <a:r>
              <a:rPr lang="de-CH" dirty="0" err="1" smtClean="0"/>
              <a:t>llama</a:t>
            </a:r>
            <a:r>
              <a:rPr lang="de-CH" dirty="0" smtClean="0"/>
              <a:t> </a:t>
            </a:r>
            <a:r>
              <a:rPr lang="de-CH" dirty="0" err="1" smtClean="0">
                <a:solidFill>
                  <a:srgbClr val="FF0000"/>
                </a:solidFill>
              </a:rPr>
              <a:t>ángulo</a:t>
            </a:r>
            <a:r>
              <a:rPr lang="de-CH" dirty="0" smtClean="0">
                <a:solidFill>
                  <a:srgbClr val="FF0000"/>
                </a:solidFill>
              </a:rPr>
              <a:t> </a:t>
            </a:r>
            <a:r>
              <a:rPr lang="de-CH" dirty="0" err="1" smtClean="0">
                <a:solidFill>
                  <a:srgbClr val="FF0000"/>
                </a:solidFill>
              </a:rPr>
              <a:t>crítico</a:t>
            </a:r>
            <a:r>
              <a:rPr lang="de-CH" dirty="0">
                <a:solidFill>
                  <a:srgbClr val="FF0000"/>
                </a:solidFill>
              </a:rPr>
              <a:t> </a:t>
            </a:r>
            <a:r>
              <a:rPr lang="de-CH" dirty="0" smtClean="0"/>
              <a:t>y </a:t>
            </a:r>
            <a:r>
              <a:rPr lang="de-CH" dirty="0" err="1" smtClean="0"/>
              <a:t>depende</a:t>
            </a:r>
            <a:r>
              <a:rPr lang="de-CH" dirty="0" smtClean="0"/>
              <a:t> de los </a:t>
            </a:r>
            <a:r>
              <a:rPr lang="de-CH" dirty="0" err="1" smtClean="0"/>
              <a:t>índices</a:t>
            </a:r>
            <a:r>
              <a:rPr lang="de-CH" dirty="0" smtClean="0"/>
              <a:t> de </a:t>
            </a:r>
            <a:r>
              <a:rPr lang="de-CH" dirty="0" err="1" smtClean="0"/>
              <a:t>refracción</a:t>
            </a:r>
            <a:r>
              <a:rPr lang="de-CH" dirty="0" smtClean="0"/>
              <a:t> de los </a:t>
            </a:r>
            <a:r>
              <a:rPr lang="de-CH" dirty="0" err="1" smtClean="0"/>
              <a:t>medios</a:t>
            </a:r>
            <a:r>
              <a:rPr lang="de-CH" dirty="0" smtClean="0">
                <a:solidFill>
                  <a:srgbClr val="FF0000"/>
                </a:solidFill>
              </a:rPr>
              <a:t>.</a:t>
            </a:r>
            <a:endParaRPr lang="fr-BE" dirty="0">
              <a:solidFill>
                <a:srgbClr val="FF0000"/>
              </a:solidFill>
            </a:endParaRPr>
          </a:p>
        </p:txBody>
      </p:sp>
      <p:pic>
        <p:nvPicPr>
          <p:cNvPr id="4" name="Picture 3"/>
          <p:cNvPicPr>
            <a:picLocks noChangeAspect="1"/>
          </p:cNvPicPr>
          <p:nvPr/>
        </p:nvPicPr>
        <p:blipFill>
          <a:blip r:embed="rId2"/>
          <a:stretch>
            <a:fillRect/>
          </a:stretch>
        </p:blipFill>
        <p:spPr>
          <a:xfrm>
            <a:off x="5347798" y="2579428"/>
            <a:ext cx="6262396" cy="2057826"/>
          </a:xfrm>
          <a:prstGeom prst="rect">
            <a:avLst/>
          </a:prstGeom>
        </p:spPr>
      </p:pic>
    </p:spTree>
    <p:extLst>
      <p:ext uri="{BB962C8B-B14F-4D97-AF65-F5344CB8AC3E}">
        <p14:creationId xmlns:p14="http://schemas.microsoft.com/office/powerpoint/2010/main" val="9451035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781</TotalTime>
  <Words>1935</Words>
  <Application>Microsoft Office PowerPoint</Application>
  <PresentationFormat>Widescreen</PresentationFormat>
  <Paragraphs>212</Paragraphs>
  <Slides>54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Arial</vt:lpstr>
      <vt:lpstr>Calibri</vt:lpstr>
      <vt:lpstr>Calibri Light</vt:lpstr>
      <vt:lpstr>Times New Roman</vt:lpstr>
      <vt:lpstr>Office Theme</vt:lpstr>
      <vt:lpstr>ONDAS ELECTROMAGNÉTICAS</vt:lpstr>
      <vt:lpstr>PRINCIPIO DE HUYGENS</vt:lpstr>
      <vt:lpstr>ONDAS VIAJERAS SEGÚN HUYGENS </vt:lpstr>
      <vt:lpstr>ONDAS EM: COMPORTAMIENTO</vt:lpstr>
      <vt:lpstr>REFRACCIÓN</vt:lpstr>
      <vt:lpstr>Indice de refracción</vt:lpstr>
      <vt:lpstr>Refracción</vt:lpstr>
      <vt:lpstr>Efectos debidos a la refracción</vt:lpstr>
      <vt:lpstr>Ángulo límite y Reflexión total</vt:lpstr>
      <vt:lpstr>Reflexión interna total</vt:lpstr>
      <vt:lpstr>REFLEXIÓN</vt:lpstr>
      <vt:lpstr>Rayos paralelos emergen paralelos en reflexión especular</vt:lpstr>
      <vt:lpstr>Caso particular. Reflexión</vt:lpstr>
      <vt:lpstr>Difracción (rendijas o aperturas)</vt:lpstr>
      <vt:lpstr>CONDICIONES DIFRACCIÓN</vt:lpstr>
      <vt:lpstr>Difracción (obstáculos)</vt:lpstr>
      <vt:lpstr>HUYGENS EXPLICA LA DIFRACCIÓN</vt:lpstr>
      <vt:lpstr>Ondas en fase</vt:lpstr>
      <vt:lpstr>Ondas en oposición de fase</vt:lpstr>
      <vt:lpstr>INTERFERENCIA O SUPERPOSICIÓN DE ONDAS</vt:lpstr>
      <vt:lpstr>INTERFERENCIA CONSTRUCTIVA</vt:lpstr>
      <vt:lpstr>INTERFERENCIA DESTRUCTIVA</vt:lpstr>
      <vt:lpstr>Patrones de interferencia</vt:lpstr>
      <vt:lpstr>Diferencia de caminos y diferencia de fase </vt:lpstr>
      <vt:lpstr>DIFRACCIÓN E INTERFERENCIA</vt:lpstr>
      <vt:lpstr>COHERENCIA</vt:lpstr>
      <vt:lpstr>Experiencia de Young</vt:lpstr>
      <vt:lpstr>CONDICIONES EXPERIMENTO</vt:lpstr>
      <vt:lpstr>EXPERIMENTO DE YOUNG. DOBLE RENDIJA</vt:lpstr>
      <vt:lpstr>ESPACIO INTERFRANJA</vt:lpstr>
      <vt:lpstr>Patrones de interferencia luz roja y azul</vt:lpstr>
      <vt:lpstr>RED DE DIFRACCIÓN</vt:lpstr>
      <vt:lpstr>VÍDEO</vt:lpstr>
      <vt:lpstr>RED DE DIFRACCIÓN </vt:lpstr>
      <vt:lpstr>De 2 rendijas a red de difracción</vt:lpstr>
      <vt:lpstr>RED DE DIFRACCIÓN</vt:lpstr>
      <vt:lpstr>LUZ DE LÁSER A TRAVÉS DE UNA RED DE DIFRACCIÓN</vt:lpstr>
      <vt:lpstr>LUZ BLANCA A TRAVÉS DE UNA RED DE DIFRACCIÓN</vt:lpstr>
      <vt:lpstr>CÁLCULOS RED DE DIFRACCIÓN</vt:lpstr>
      <vt:lpstr>Problemas </vt:lpstr>
      <vt:lpstr>EFECTO DOPPLER</vt:lpstr>
      <vt:lpstr>Fuente y observador en reposo relativo</vt:lpstr>
      <vt:lpstr>Conductor del coche en movimiento</vt:lpstr>
      <vt:lpstr>Fuente en movimiento relativo respecto al observador</vt:lpstr>
      <vt:lpstr>FUENTE EN MOVIMIENTO / OBSERVADOR REPOSO</vt:lpstr>
      <vt:lpstr>FUENTE EN MOVIMIENTO / OBSERVADOR REPOSO</vt:lpstr>
      <vt:lpstr>APPLET</vt:lpstr>
      <vt:lpstr>EXPRESIONES EFECTO DOPPLER</vt:lpstr>
      <vt:lpstr>EFECTO DOPPLER DE LA LUZ</vt:lpstr>
      <vt:lpstr>DESPLAZAMIENTO AL ROJO</vt:lpstr>
      <vt:lpstr>PowerPoint Presentation</vt:lpstr>
      <vt:lpstr>EFECTO DOPPLER LUZ GALAXIAS LEJANAS</vt:lpstr>
      <vt:lpstr>EFECTO DOPPLER ONDAS EM</vt:lpstr>
      <vt:lpstr>APLICACIONES EFECTO DOPPLER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ONDAS EM</dc:title>
  <dc:creator>Estrella GANCEDO - secondary TEACHER</dc:creator>
  <cp:lastModifiedBy>Estrella GANCEDO - secondary TEACHER</cp:lastModifiedBy>
  <cp:revision>272</cp:revision>
  <cp:lastPrinted>2017-02-14T09:32:00Z</cp:lastPrinted>
  <dcterms:created xsi:type="dcterms:W3CDTF">2017-01-27T11:06:50Z</dcterms:created>
  <dcterms:modified xsi:type="dcterms:W3CDTF">2017-03-31T10:22:32Z</dcterms:modified>
</cp:coreProperties>
</file>